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 id="2147483891" r:id="rId2"/>
    <p:sldMasterId id="2147483903" r:id="rId3"/>
  </p:sldMasterIdLst>
  <p:sldIdLst>
    <p:sldId id="256" r:id="rId4"/>
    <p:sldId id="315" r:id="rId5"/>
    <p:sldId id="288" r:id="rId6"/>
    <p:sldId id="289" r:id="rId7"/>
    <p:sldId id="290" r:id="rId8"/>
    <p:sldId id="313" r:id="rId9"/>
    <p:sldId id="291" r:id="rId10"/>
    <p:sldId id="292" r:id="rId11"/>
    <p:sldId id="317" r:id="rId12"/>
    <p:sldId id="337" r:id="rId13"/>
    <p:sldId id="293" r:id="rId14"/>
    <p:sldId id="294" r:id="rId15"/>
    <p:sldId id="347" r:id="rId16"/>
    <p:sldId id="295" r:id="rId17"/>
    <p:sldId id="296" r:id="rId18"/>
    <p:sldId id="297" r:id="rId19"/>
    <p:sldId id="339" r:id="rId20"/>
    <p:sldId id="298" r:id="rId21"/>
    <p:sldId id="299" r:id="rId22"/>
    <p:sldId id="300" r:id="rId23"/>
    <p:sldId id="348" r:id="rId24"/>
    <p:sldId id="301" r:id="rId25"/>
    <p:sldId id="302" r:id="rId26"/>
    <p:sldId id="303" r:id="rId27"/>
    <p:sldId id="304" r:id="rId28"/>
    <p:sldId id="305" r:id="rId29"/>
    <p:sldId id="329" r:id="rId30"/>
    <p:sldId id="306" r:id="rId31"/>
    <p:sldId id="307" r:id="rId32"/>
    <p:sldId id="308" r:id="rId33"/>
    <p:sldId id="309" r:id="rId34"/>
    <p:sldId id="328" r:id="rId35"/>
    <p:sldId id="310" r:id="rId36"/>
    <p:sldId id="314" r:id="rId37"/>
    <p:sldId id="319" r:id="rId38"/>
    <p:sldId id="334" r:id="rId39"/>
    <p:sldId id="320" r:id="rId40"/>
    <p:sldId id="335" r:id="rId41"/>
    <p:sldId id="264" r:id="rId42"/>
    <p:sldId id="343" r:id="rId43"/>
    <p:sldId id="270" r:id="rId44"/>
    <p:sldId id="272" r:id="rId45"/>
    <p:sldId id="332" r:id="rId46"/>
    <p:sldId id="273" r:id="rId47"/>
    <p:sldId id="274" r:id="rId48"/>
    <p:sldId id="342" r:id="rId49"/>
    <p:sldId id="275" r:id="rId50"/>
    <p:sldId id="266" r:id="rId51"/>
    <p:sldId id="267" r:id="rId52"/>
    <p:sldId id="333" r:id="rId53"/>
    <p:sldId id="268" r:id="rId54"/>
    <p:sldId id="269" r:id="rId55"/>
    <p:sldId id="344" r:id="rId56"/>
    <p:sldId id="280" r:id="rId57"/>
    <p:sldId id="260" r:id="rId58"/>
    <p:sldId id="261" r:id="rId59"/>
    <p:sldId id="287" r:id="rId60"/>
    <p:sldId id="345" r:id="rId61"/>
    <p:sldId id="321" r:id="rId62"/>
    <p:sldId id="322" r:id="rId63"/>
    <p:sldId id="341" r:id="rId64"/>
    <p:sldId id="323" r:id="rId65"/>
    <p:sldId id="325" r:id="rId66"/>
    <p:sldId id="340" r:id="rId67"/>
    <p:sldId id="326" r:id="rId68"/>
    <p:sldId id="327" r:id="rId69"/>
    <p:sldId id="324" r:id="rId70"/>
    <p:sldId id="346" r:id="rId7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slide" Target="slides/slide6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wnloads\EBC_2013_P08%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'[EBC_2013_P08 (1).xlsx]General'!$C$4</c:f>
          <c:strCache>
            <c:ptCount val="1"/>
            <c:pt idx="0">
              <c:v>P08.Usted actualmente...</c:v>
            </c:pt>
          </c:strCache>
        </c:strRef>
      </c:tx>
      <c:layout/>
      <c:overlay val="0"/>
      <c:txPr>
        <a:bodyPr/>
        <a:lstStyle/>
        <a:p>
          <a:pPr>
            <a:defRPr sz="2800"/>
          </a:pPr>
          <a:endParaRPr lang="es-ES"/>
        </a:p>
      </c:txPr>
    </c:title>
    <c:autoTitleDeleted val="0"/>
    <c:plotArea>
      <c:layout>
        <c:manualLayout>
          <c:layoutTarget val="inner"/>
          <c:xMode val="edge"/>
          <c:yMode val="edge"/>
          <c:x val="0.3143259830700294"/>
          <c:y val="0.19205389240777199"/>
          <c:w val="0.64863697217784688"/>
          <c:h val="0.74868666010442508"/>
        </c:manualLayout>
      </c:layout>
      <c:barChart>
        <c:barDir val="bar"/>
        <c:grouping val="clustered"/>
        <c:varyColors val="0"/>
        <c:ser>
          <c:idx val="0"/>
          <c:order val="0"/>
          <c:spPr>
            <a:gradFill flip="none" rotWithShape="1">
              <a:gsLst>
                <a:gs pos="13000">
                  <a:schemeClr val="accent2">
                    <a:lumMod val="20000"/>
                    <a:lumOff val="80000"/>
                  </a:schemeClr>
                </a:gs>
                <a:gs pos="50000">
                  <a:srgbClr val="C00000"/>
                </a:gs>
                <a:gs pos="79000">
                  <a:srgbClr val="C00000"/>
                </a:gs>
              </a:gsLst>
              <a:lin ang="0" scaled="1"/>
              <a:tileRect/>
            </a:gra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'[EBC_2013_P08 (1).xlsx]General'!$B$8:$B$14</c:f>
              <c:strCache>
                <c:ptCount val="7"/>
                <c:pt idx="0">
                  <c:v>Está casado (a) </c:v>
                </c:pt>
                <c:pt idx="1">
                  <c:v>Está separado(a) o divorciado(a) </c:v>
                </c:pt>
                <c:pt idx="2">
                  <c:v>Es viudo(a) </c:v>
                </c:pt>
                <c:pt idx="3">
                  <c:v>Está soltero(a) </c:v>
                </c:pt>
                <c:pt idx="4">
                  <c:v>No está casado(a) y vive en pareja hace 2 años o más </c:v>
                </c:pt>
                <c:pt idx="5">
                  <c:v>No está casado(a) y vive en pareja hace menos de 2 años</c:v>
                </c:pt>
                <c:pt idx="6">
                  <c:v>Ns/Nr </c:v>
                </c:pt>
              </c:strCache>
            </c:strRef>
          </c:cat>
          <c:val>
            <c:numRef>
              <c:f>'[EBC_2013_P08 (1).xlsx]General'!$D$8:$D$14</c:f>
              <c:numCache>
                <c:formatCode>0.0%</c:formatCode>
                <c:ptCount val="7"/>
                <c:pt idx="0">
                  <c:v>0.26569999999999999</c:v>
                </c:pt>
                <c:pt idx="1">
                  <c:v>8.6199999999999999E-2</c:v>
                </c:pt>
                <c:pt idx="2">
                  <c:v>4.87E-2</c:v>
                </c:pt>
                <c:pt idx="3">
                  <c:v>0.37309999999999999</c:v>
                </c:pt>
                <c:pt idx="4">
                  <c:v>0.19919999999999999</c:v>
                </c:pt>
                <c:pt idx="5">
                  <c:v>2.0199999999999999E-2</c:v>
                </c:pt>
                <c:pt idx="6">
                  <c:v>6.7999999999999996E-3</c:v>
                </c:pt>
              </c:numCache>
            </c:numRef>
          </c:val>
        </c:ser>
        <c:dLbls>
          <c:showLegendKey val="0"/>
          <c:showVal val="0"/>
          <c:showCatName val="0"/>
          <c:showSerName val="0"/>
          <c:showPercent val="0"/>
          <c:showBubbleSize val="0"/>
        </c:dLbls>
        <c:gapWidth val="45"/>
        <c:overlap val="-100"/>
        <c:axId val="-1847361216"/>
        <c:axId val="-1847347072"/>
      </c:barChart>
      <c:catAx>
        <c:axId val="-1847361216"/>
        <c:scaling>
          <c:orientation val="maxMin"/>
        </c:scaling>
        <c:delete val="0"/>
        <c:axPos val="l"/>
        <c:numFmt formatCode="General" sourceLinked="0"/>
        <c:majorTickMark val="out"/>
        <c:minorTickMark val="none"/>
        <c:tickLblPos val="nextTo"/>
        <c:crossAx val="-1847347072"/>
        <c:crosses val="autoZero"/>
        <c:auto val="1"/>
        <c:lblAlgn val="ctr"/>
        <c:lblOffset val="100"/>
        <c:noMultiLvlLbl val="0"/>
      </c:catAx>
      <c:valAx>
        <c:axId val="-1847347072"/>
        <c:scaling>
          <c:orientation val="minMax"/>
        </c:scaling>
        <c:delete val="1"/>
        <c:axPos val="t"/>
        <c:numFmt formatCode="0.0%" sourceLinked="1"/>
        <c:majorTickMark val="out"/>
        <c:minorTickMark val="none"/>
        <c:tickLblPos val="nextTo"/>
        <c:crossAx val="-1847361216"/>
        <c:crosses val="autoZero"/>
        <c:crossBetween val="between"/>
      </c:valAx>
    </c:plotArea>
    <c:plotVisOnly val="1"/>
    <c:dispBlanksAs val="gap"/>
    <c:showDLblsOverMax val="0"/>
  </c:chart>
  <c:spPr>
    <a:ln>
      <a:noFill/>
    </a:ln>
  </c:spPr>
  <c:txPr>
    <a:bodyPr/>
    <a:lstStyle/>
    <a:p>
      <a:pPr>
        <a:defRPr sz="14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A38A1-19B7-4621-A9BF-EC0498232D25}" type="doc">
      <dgm:prSet loTypeId="urn:microsoft.com/office/officeart/2005/8/layout/gear1" loCatId="cycle" qsTypeId="urn:microsoft.com/office/officeart/2005/8/quickstyle/simple1" qsCatId="simple" csTypeId="urn:microsoft.com/office/officeart/2005/8/colors/colorful4" csCatId="colorful" phldr="1"/>
      <dgm:spPr/>
      <dgm:t>
        <a:bodyPr/>
        <a:lstStyle/>
        <a:p>
          <a:endParaRPr lang="es-ES"/>
        </a:p>
      </dgm:t>
    </dgm:pt>
    <dgm:pt modelId="{AC74F26E-20D9-43C1-8994-F62B54DE6007}">
      <dgm:prSet phldrT="[Texto]" custT="1"/>
      <dgm:spPr/>
      <dgm:t>
        <a:bodyPr/>
        <a:lstStyle/>
        <a:p>
          <a:r>
            <a:rPr lang="es-CO" sz="1800" b="1" dirty="0" smtClean="0">
              <a:solidFill>
                <a:schemeClr val="tx1"/>
              </a:solidFill>
              <a:effectLst/>
            </a:rPr>
            <a:t>Mentalidad </a:t>
          </a:r>
          <a:r>
            <a:rPr lang="es-CO" sz="1800" b="1" dirty="0" err="1" smtClean="0">
              <a:solidFill>
                <a:schemeClr val="tx1"/>
              </a:solidFill>
              <a:effectLst/>
            </a:rPr>
            <a:t>premoderna</a:t>
          </a:r>
          <a:endParaRPr lang="es-ES" sz="1800" b="1" dirty="0">
            <a:solidFill>
              <a:schemeClr val="tx1"/>
            </a:solidFill>
            <a:effectLst/>
          </a:endParaRPr>
        </a:p>
      </dgm:t>
    </dgm:pt>
    <dgm:pt modelId="{151D853B-0C27-4A2D-A9F3-61BA7E89B040}" type="parTrans" cxnId="{1F429278-9A9D-4702-A5D9-E7909B39055B}">
      <dgm:prSet/>
      <dgm:spPr/>
      <dgm:t>
        <a:bodyPr/>
        <a:lstStyle/>
        <a:p>
          <a:endParaRPr lang="es-ES"/>
        </a:p>
      </dgm:t>
    </dgm:pt>
    <dgm:pt modelId="{9E98810E-DD5C-4718-8B3C-121A1820154D}" type="sibTrans" cxnId="{1F429278-9A9D-4702-A5D9-E7909B39055B}">
      <dgm:prSet/>
      <dgm:spPr/>
      <dgm:t>
        <a:bodyPr/>
        <a:lstStyle/>
        <a:p>
          <a:endParaRPr lang="es-ES"/>
        </a:p>
      </dgm:t>
    </dgm:pt>
    <dgm:pt modelId="{F5C527EE-052A-400A-8D80-16439476B39B}">
      <dgm:prSet phldrT="[Texto]" custT="1"/>
      <dgm:spPr/>
      <dgm:t>
        <a:bodyPr/>
        <a:lstStyle/>
        <a:p>
          <a:r>
            <a:rPr lang="es-CO" sz="1400" dirty="0" smtClean="0"/>
            <a:t>Conocimiento espontáneo de la realidad</a:t>
          </a:r>
          <a:endParaRPr lang="es-ES" sz="1400" dirty="0"/>
        </a:p>
      </dgm:t>
    </dgm:pt>
    <dgm:pt modelId="{8534BFCC-4C04-4642-AF34-88206C6D3CB4}" type="parTrans" cxnId="{45CCA022-9C83-4FE1-B198-B2A1B9DDB6A6}">
      <dgm:prSet/>
      <dgm:spPr/>
      <dgm:t>
        <a:bodyPr/>
        <a:lstStyle/>
        <a:p>
          <a:endParaRPr lang="es-ES"/>
        </a:p>
      </dgm:t>
    </dgm:pt>
    <dgm:pt modelId="{32736D70-4BCF-4C5F-AF8F-DBD4F6576D11}" type="sibTrans" cxnId="{45CCA022-9C83-4FE1-B198-B2A1B9DDB6A6}">
      <dgm:prSet/>
      <dgm:spPr/>
      <dgm:t>
        <a:bodyPr/>
        <a:lstStyle/>
        <a:p>
          <a:endParaRPr lang="es-ES"/>
        </a:p>
      </dgm:t>
    </dgm:pt>
    <dgm:pt modelId="{6CC5D650-681F-4718-BB70-13EF527503E8}">
      <dgm:prSet phldrT="[Texto]" custT="1"/>
      <dgm:spPr/>
      <dgm:t>
        <a:bodyPr/>
        <a:lstStyle/>
        <a:p>
          <a:r>
            <a:rPr lang="es-CO" sz="1600" b="1" dirty="0" smtClean="0">
              <a:solidFill>
                <a:schemeClr val="tx1"/>
              </a:solidFill>
              <a:effectLst/>
            </a:rPr>
            <a:t>Mentalidad moderna</a:t>
          </a:r>
          <a:endParaRPr lang="es-ES" sz="1600" b="1" dirty="0">
            <a:solidFill>
              <a:schemeClr val="tx1"/>
            </a:solidFill>
            <a:effectLst/>
          </a:endParaRPr>
        </a:p>
      </dgm:t>
    </dgm:pt>
    <dgm:pt modelId="{A3ED13BC-2CA6-4A07-B4FB-B3F0802CEED7}" type="parTrans" cxnId="{777DE669-C967-43D1-9DC0-5691544D0134}">
      <dgm:prSet/>
      <dgm:spPr/>
      <dgm:t>
        <a:bodyPr/>
        <a:lstStyle/>
        <a:p>
          <a:endParaRPr lang="es-ES"/>
        </a:p>
      </dgm:t>
    </dgm:pt>
    <dgm:pt modelId="{D68E69CD-12E3-4E1C-BB6A-047D4AFF8B3B}" type="sibTrans" cxnId="{777DE669-C967-43D1-9DC0-5691544D0134}">
      <dgm:prSet/>
      <dgm:spPr/>
      <dgm:t>
        <a:bodyPr/>
        <a:lstStyle/>
        <a:p>
          <a:endParaRPr lang="es-ES"/>
        </a:p>
      </dgm:t>
    </dgm:pt>
    <dgm:pt modelId="{0BE30EEA-8A22-4AD9-BD12-EE3F710F4D77}">
      <dgm:prSet phldrT="[Texto]" custT="1"/>
      <dgm:spPr/>
      <dgm:t>
        <a:bodyPr/>
        <a:lstStyle/>
        <a:p>
          <a:r>
            <a:rPr lang="es-CO" sz="1400" dirty="0" smtClean="0"/>
            <a:t>La razón: para comprender y relacionarse con el mundo</a:t>
          </a:r>
          <a:endParaRPr lang="es-ES" sz="1400" dirty="0"/>
        </a:p>
      </dgm:t>
    </dgm:pt>
    <dgm:pt modelId="{6444C5E6-480F-4388-8DEB-091BE4609BF5}" type="parTrans" cxnId="{0A21B706-39D9-4318-9BB4-479C0901031C}">
      <dgm:prSet/>
      <dgm:spPr/>
      <dgm:t>
        <a:bodyPr/>
        <a:lstStyle/>
        <a:p>
          <a:endParaRPr lang="es-ES"/>
        </a:p>
      </dgm:t>
    </dgm:pt>
    <dgm:pt modelId="{E12FE5D7-6D7C-4C93-B51A-26D95F8873AD}" type="sibTrans" cxnId="{0A21B706-39D9-4318-9BB4-479C0901031C}">
      <dgm:prSet/>
      <dgm:spPr/>
      <dgm:t>
        <a:bodyPr/>
        <a:lstStyle/>
        <a:p>
          <a:endParaRPr lang="es-ES"/>
        </a:p>
      </dgm:t>
    </dgm:pt>
    <dgm:pt modelId="{51BDC827-19E9-42B1-85AF-E94F1266D112}">
      <dgm:prSet phldrT="[Texto]" custT="1"/>
      <dgm:spPr/>
      <dgm:t>
        <a:bodyPr/>
        <a:lstStyle/>
        <a:p>
          <a:r>
            <a:rPr lang="es-CO" sz="1600" b="1" dirty="0" smtClean="0">
              <a:solidFill>
                <a:schemeClr val="tx1"/>
              </a:solidFill>
              <a:effectLst/>
            </a:rPr>
            <a:t>Mentalidad posmoderna</a:t>
          </a:r>
          <a:endParaRPr lang="es-ES" sz="1600" b="1" dirty="0">
            <a:solidFill>
              <a:schemeClr val="tx1"/>
            </a:solidFill>
            <a:effectLst/>
          </a:endParaRPr>
        </a:p>
      </dgm:t>
    </dgm:pt>
    <dgm:pt modelId="{D06F87EC-4B56-418D-BF0D-22F4BEA74A85}" type="parTrans" cxnId="{8162BC91-F1CD-4581-8B95-DB216496B8CC}">
      <dgm:prSet/>
      <dgm:spPr/>
      <dgm:t>
        <a:bodyPr/>
        <a:lstStyle/>
        <a:p>
          <a:endParaRPr lang="es-ES"/>
        </a:p>
      </dgm:t>
    </dgm:pt>
    <dgm:pt modelId="{EDB89D18-DD13-420A-8C56-A74B77D851D2}" type="sibTrans" cxnId="{8162BC91-F1CD-4581-8B95-DB216496B8CC}">
      <dgm:prSet/>
      <dgm:spPr/>
      <dgm:t>
        <a:bodyPr/>
        <a:lstStyle/>
        <a:p>
          <a:endParaRPr lang="es-ES"/>
        </a:p>
      </dgm:t>
    </dgm:pt>
    <dgm:pt modelId="{FAC4C363-AA3E-43DC-91BF-3ED5EDE60248}">
      <dgm:prSet phldrT="[Texto]" custT="1"/>
      <dgm:spPr/>
      <dgm:t>
        <a:bodyPr/>
        <a:lstStyle/>
        <a:p>
          <a:r>
            <a:rPr lang="es-CO" sz="1400" dirty="0" smtClean="0"/>
            <a:t>Desencanto a la razón moderna</a:t>
          </a:r>
          <a:endParaRPr lang="es-ES" sz="1400" dirty="0"/>
        </a:p>
      </dgm:t>
    </dgm:pt>
    <dgm:pt modelId="{D090B4A6-09FA-4041-B626-CE8D861B619B}" type="parTrans" cxnId="{E83D7898-DA5A-4035-BDFB-062E8F57C9C1}">
      <dgm:prSet/>
      <dgm:spPr/>
      <dgm:t>
        <a:bodyPr/>
        <a:lstStyle/>
        <a:p>
          <a:endParaRPr lang="es-ES"/>
        </a:p>
      </dgm:t>
    </dgm:pt>
    <dgm:pt modelId="{5E43F06D-1155-4359-9116-78C2254DD586}" type="sibTrans" cxnId="{E83D7898-DA5A-4035-BDFB-062E8F57C9C1}">
      <dgm:prSet/>
      <dgm:spPr/>
      <dgm:t>
        <a:bodyPr/>
        <a:lstStyle/>
        <a:p>
          <a:endParaRPr lang="es-ES"/>
        </a:p>
      </dgm:t>
    </dgm:pt>
    <dgm:pt modelId="{0DB2F657-A2FD-4AA7-9841-3426B5A352E7}">
      <dgm:prSet custT="1"/>
      <dgm:spPr/>
      <dgm:t>
        <a:bodyPr/>
        <a:lstStyle/>
        <a:p>
          <a:r>
            <a:rPr lang="es-CO" sz="1400" dirty="0" smtClean="0"/>
            <a:t>Acepta sin mayores juicios – </a:t>
          </a:r>
          <a:r>
            <a:rPr lang="es-CO" sz="1400" dirty="0" err="1" smtClean="0"/>
            <a:t>normatización</a:t>
          </a:r>
          <a:endParaRPr lang="es-ES" sz="1400" dirty="0"/>
        </a:p>
      </dgm:t>
    </dgm:pt>
    <dgm:pt modelId="{8B339AD7-699C-4F43-88B7-EBD121A241C4}" type="parTrans" cxnId="{1C9FAD92-B103-4007-829E-5DCED7767885}">
      <dgm:prSet/>
      <dgm:spPr/>
      <dgm:t>
        <a:bodyPr/>
        <a:lstStyle/>
        <a:p>
          <a:endParaRPr lang="es-ES"/>
        </a:p>
      </dgm:t>
    </dgm:pt>
    <dgm:pt modelId="{9D20A9AA-BEBA-4978-9F89-38D6A01430A4}" type="sibTrans" cxnId="{1C9FAD92-B103-4007-829E-5DCED7767885}">
      <dgm:prSet/>
      <dgm:spPr/>
      <dgm:t>
        <a:bodyPr/>
        <a:lstStyle/>
        <a:p>
          <a:endParaRPr lang="es-ES"/>
        </a:p>
      </dgm:t>
    </dgm:pt>
    <dgm:pt modelId="{6A9407EA-F437-471E-A2EF-EEB3FF1301C6}">
      <dgm:prSet custT="1"/>
      <dgm:spPr/>
      <dgm:t>
        <a:bodyPr/>
        <a:lstStyle/>
        <a:p>
          <a:r>
            <a:rPr lang="es-CO" sz="1400" smtClean="0"/>
            <a:t>Argumentos de autoridad</a:t>
          </a:r>
          <a:endParaRPr lang="es-ES" sz="1400" dirty="0"/>
        </a:p>
      </dgm:t>
    </dgm:pt>
    <dgm:pt modelId="{99AA680B-5797-461F-9DAE-A646321B4CF4}" type="parTrans" cxnId="{C5C91B66-05C9-49A5-B141-596140CC6942}">
      <dgm:prSet/>
      <dgm:spPr/>
      <dgm:t>
        <a:bodyPr/>
        <a:lstStyle/>
        <a:p>
          <a:endParaRPr lang="es-ES"/>
        </a:p>
      </dgm:t>
    </dgm:pt>
    <dgm:pt modelId="{EE39AD5D-91FC-4D1C-90B7-5AC25BFDD182}" type="sibTrans" cxnId="{C5C91B66-05C9-49A5-B141-596140CC6942}">
      <dgm:prSet/>
      <dgm:spPr/>
      <dgm:t>
        <a:bodyPr/>
        <a:lstStyle/>
        <a:p>
          <a:endParaRPr lang="es-ES"/>
        </a:p>
      </dgm:t>
    </dgm:pt>
    <dgm:pt modelId="{F29A838C-DC9A-42D4-B8DD-6563A8F6CD2C}">
      <dgm:prSet custT="1"/>
      <dgm:spPr/>
      <dgm:t>
        <a:bodyPr/>
        <a:lstStyle/>
        <a:p>
          <a:r>
            <a:rPr lang="es-CO" sz="1400" dirty="0" smtClean="0"/>
            <a:t>Alta estima por la tradición, autoridad, familia y valores morales</a:t>
          </a:r>
          <a:endParaRPr lang="es-ES" sz="1400" dirty="0"/>
        </a:p>
      </dgm:t>
    </dgm:pt>
    <dgm:pt modelId="{A6954E88-B459-4D17-917D-983440378F0C}" type="parTrans" cxnId="{12A16E81-C17B-4AC4-B9A9-AA11616A9571}">
      <dgm:prSet/>
      <dgm:spPr/>
      <dgm:t>
        <a:bodyPr/>
        <a:lstStyle/>
        <a:p>
          <a:endParaRPr lang="es-ES"/>
        </a:p>
      </dgm:t>
    </dgm:pt>
    <dgm:pt modelId="{8EC801C1-BF80-4BD7-993E-E97A85158FBA}" type="sibTrans" cxnId="{12A16E81-C17B-4AC4-B9A9-AA11616A9571}">
      <dgm:prSet/>
      <dgm:spPr/>
      <dgm:t>
        <a:bodyPr/>
        <a:lstStyle/>
        <a:p>
          <a:endParaRPr lang="es-ES"/>
        </a:p>
      </dgm:t>
    </dgm:pt>
    <dgm:pt modelId="{E75D6B20-9BE1-4A8E-9DB5-F6CBDBD05A5A}">
      <dgm:prSet phldrT="[Texto]" custT="1"/>
      <dgm:spPr/>
      <dgm:t>
        <a:bodyPr/>
        <a:lstStyle/>
        <a:p>
          <a:r>
            <a:rPr lang="es-CO" sz="1400" dirty="0" smtClean="0"/>
            <a:t>Conocimiento científico: razonamiento inductivo-deductivo</a:t>
          </a:r>
          <a:endParaRPr lang="es-ES" sz="1400" dirty="0"/>
        </a:p>
      </dgm:t>
    </dgm:pt>
    <dgm:pt modelId="{24D17961-A3DD-4E8B-8459-B609E7C39E42}" type="parTrans" cxnId="{406996D4-B600-4C63-8143-ECE08B5D61BE}">
      <dgm:prSet/>
      <dgm:spPr/>
      <dgm:t>
        <a:bodyPr/>
        <a:lstStyle/>
        <a:p>
          <a:endParaRPr lang="es-ES"/>
        </a:p>
      </dgm:t>
    </dgm:pt>
    <dgm:pt modelId="{478DB388-5484-4EEC-975D-36A308C8A8B4}" type="sibTrans" cxnId="{406996D4-B600-4C63-8143-ECE08B5D61BE}">
      <dgm:prSet/>
      <dgm:spPr/>
      <dgm:t>
        <a:bodyPr/>
        <a:lstStyle/>
        <a:p>
          <a:endParaRPr lang="es-ES"/>
        </a:p>
      </dgm:t>
    </dgm:pt>
    <dgm:pt modelId="{D7826133-1AB5-4381-985E-52931B86811A}">
      <dgm:prSet phldrT="[Texto]" custT="1"/>
      <dgm:spPr/>
      <dgm:t>
        <a:bodyPr/>
        <a:lstStyle/>
        <a:p>
          <a:r>
            <a:rPr lang="es-CO" sz="1400" dirty="0" smtClean="0"/>
            <a:t> Autonomía de la vida política y económica con respecto a la religión</a:t>
          </a:r>
          <a:endParaRPr lang="es-ES" sz="1400" dirty="0"/>
        </a:p>
      </dgm:t>
    </dgm:pt>
    <dgm:pt modelId="{CD381888-F579-4984-82F6-74BFA8D70399}" type="parTrans" cxnId="{CA0D8D20-EBC2-49D9-8733-6BA1D7B06CCC}">
      <dgm:prSet/>
      <dgm:spPr/>
      <dgm:t>
        <a:bodyPr/>
        <a:lstStyle/>
        <a:p>
          <a:endParaRPr lang="es-ES"/>
        </a:p>
      </dgm:t>
    </dgm:pt>
    <dgm:pt modelId="{F8A944EB-9BEB-4D0C-BBB6-30351E34C1E7}" type="sibTrans" cxnId="{CA0D8D20-EBC2-49D9-8733-6BA1D7B06CCC}">
      <dgm:prSet/>
      <dgm:spPr/>
      <dgm:t>
        <a:bodyPr/>
        <a:lstStyle/>
        <a:p>
          <a:endParaRPr lang="es-ES"/>
        </a:p>
      </dgm:t>
    </dgm:pt>
    <dgm:pt modelId="{282A564E-3697-4E26-B311-A50B119EE588}">
      <dgm:prSet phldrT="[Texto]" custT="1"/>
      <dgm:spPr/>
      <dgm:t>
        <a:bodyPr/>
        <a:lstStyle/>
        <a:p>
          <a:r>
            <a:rPr lang="es-CO" sz="1400" dirty="0" smtClean="0"/>
            <a:t>Desarrollo de lo emotivo, lo experiencial, lo corporal</a:t>
          </a:r>
          <a:endParaRPr lang="es-ES" sz="1400" dirty="0"/>
        </a:p>
      </dgm:t>
    </dgm:pt>
    <dgm:pt modelId="{D3DFFFBB-387D-4452-B311-6317C318D979}" type="parTrans" cxnId="{6022B5DB-A835-4E16-967B-D58F3ABCE1FA}">
      <dgm:prSet/>
      <dgm:spPr/>
      <dgm:t>
        <a:bodyPr/>
        <a:lstStyle/>
        <a:p>
          <a:endParaRPr lang="es-ES"/>
        </a:p>
      </dgm:t>
    </dgm:pt>
    <dgm:pt modelId="{593DFE3E-C936-4415-B0B3-5F6D60607C82}" type="sibTrans" cxnId="{6022B5DB-A835-4E16-967B-D58F3ABCE1FA}">
      <dgm:prSet/>
      <dgm:spPr/>
      <dgm:t>
        <a:bodyPr/>
        <a:lstStyle/>
        <a:p>
          <a:endParaRPr lang="es-ES"/>
        </a:p>
      </dgm:t>
    </dgm:pt>
    <dgm:pt modelId="{798C3B59-4E45-40F3-8F52-AA7EFA93D236}">
      <dgm:prSet phldrT="[Texto]" custT="1"/>
      <dgm:spPr/>
      <dgm:t>
        <a:bodyPr/>
        <a:lstStyle/>
        <a:p>
          <a:r>
            <a:rPr lang="es-CO" sz="1400" dirty="0" smtClean="0"/>
            <a:t>Quiebre de los </a:t>
          </a:r>
          <a:r>
            <a:rPr lang="es-CO" sz="1400" dirty="0" err="1" smtClean="0"/>
            <a:t>metarrelatos</a:t>
          </a:r>
          <a:endParaRPr lang="es-ES" sz="1400" dirty="0"/>
        </a:p>
      </dgm:t>
    </dgm:pt>
    <dgm:pt modelId="{062D4454-DB8F-4E59-B932-5F842A85A384}" type="parTrans" cxnId="{1B98F2B7-9959-41B0-836A-41CDA1AC1896}">
      <dgm:prSet/>
      <dgm:spPr/>
      <dgm:t>
        <a:bodyPr/>
        <a:lstStyle/>
        <a:p>
          <a:endParaRPr lang="es-ES"/>
        </a:p>
      </dgm:t>
    </dgm:pt>
    <dgm:pt modelId="{1A7393F5-1FC9-4688-83A5-7267F5893631}" type="sibTrans" cxnId="{1B98F2B7-9959-41B0-836A-41CDA1AC1896}">
      <dgm:prSet/>
      <dgm:spPr/>
      <dgm:t>
        <a:bodyPr/>
        <a:lstStyle/>
        <a:p>
          <a:endParaRPr lang="es-ES"/>
        </a:p>
      </dgm:t>
    </dgm:pt>
    <dgm:pt modelId="{611B753D-75BF-45A1-91DB-4503EC3F90CA}">
      <dgm:prSet phldrT="[Texto]" custT="1"/>
      <dgm:spPr/>
      <dgm:t>
        <a:bodyPr/>
        <a:lstStyle/>
        <a:p>
          <a:r>
            <a:rPr lang="es-CO" sz="1400" dirty="0" smtClean="0"/>
            <a:t>Exaltación de lo subjetivo, fragmentado, lo débil</a:t>
          </a:r>
          <a:endParaRPr lang="es-ES" sz="1400" dirty="0"/>
        </a:p>
      </dgm:t>
    </dgm:pt>
    <dgm:pt modelId="{3F0244AA-4A5F-42CC-A80B-6AA4E79A3DA2}" type="parTrans" cxnId="{B83E7CC8-622D-4347-AFC1-A373B36FC41A}">
      <dgm:prSet/>
      <dgm:spPr/>
      <dgm:t>
        <a:bodyPr/>
        <a:lstStyle/>
        <a:p>
          <a:endParaRPr lang="es-ES"/>
        </a:p>
      </dgm:t>
    </dgm:pt>
    <dgm:pt modelId="{947DBE6E-E5D0-47F4-BD01-E4BBBF322722}" type="sibTrans" cxnId="{B83E7CC8-622D-4347-AFC1-A373B36FC41A}">
      <dgm:prSet/>
      <dgm:spPr/>
      <dgm:t>
        <a:bodyPr/>
        <a:lstStyle/>
        <a:p>
          <a:endParaRPr lang="es-ES"/>
        </a:p>
      </dgm:t>
    </dgm:pt>
    <dgm:pt modelId="{245954F9-4EB6-49A3-8BA5-F6A882337E48}" type="pres">
      <dgm:prSet presAssocID="{BEFA38A1-19B7-4621-A9BF-EC0498232D25}" presName="composite" presStyleCnt="0">
        <dgm:presLayoutVars>
          <dgm:chMax val="3"/>
          <dgm:animLvl val="lvl"/>
          <dgm:resizeHandles val="exact"/>
        </dgm:presLayoutVars>
      </dgm:prSet>
      <dgm:spPr/>
      <dgm:t>
        <a:bodyPr/>
        <a:lstStyle/>
        <a:p>
          <a:endParaRPr lang="es-ES"/>
        </a:p>
      </dgm:t>
    </dgm:pt>
    <dgm:pt modelId="{3F28B7C5-3A59-4891-9218-8FEB6F9E5E80}" type="pres">
      <dgm:prSet presAssocID="{AC74F26E-20D9-43C1-8994-F62B54DE6007}" presName="gear1" presStyleLbl="node1" presStyleIdx="0" presStyleCnt="3">
        <dgm:presLayoutVars>
          <dgm:chMax val="1"/>
          <dgm:bulletEnabled val="1"/>
        </dgm:presLayoutVars>
      </dgm:prSet>
      <dgm:spPr/>
      <dgm:t>
        <a:bodyPr/>
        <a:lstStyle/>
        <a:p>
          <a:endParaRPr lang="es-ES"/>
        </a:p>
      </dgm:t>
    </dgm:pt>
    <dgm:pt modelId="{BE7BD2F6-F185-4B57-B11D-1DA2B3B6CDF4}" type="pres">
      <dgm:prSet presAssocID="{AC74F26E-20D9-43C1-8994-F62B54DE6007}" presName="gear1srcNode" presStyleLbl="node1" presStyleIdx="0" presStyleCnt="3"/>
      <dgm:spPr/>
      <dgm:t>
        <a:bodyPr/>
        <a:lstStyle/>
        <a:p>
          <a:endParaRPr lang="es-ES"/>
        </a:p>
      </dgm:t>
    </dgm:pt>
    <dgm:pt modelId="{CC4D39F7-8236-4224-8A5A-3B2CFE064251}" type="pres">
      <dgm:prSet presAssocID="{AC74F26E-20D9-43C1-8994-F62B54DE6007}" presName="gear1dstNode" presStyleLbl="node1" presStyleIdx="0" presStyleCnt="3"/>
      <dgm:spPr/>
      <dgm:t>
        <a:bodyPr/>
        <a:lstStyle/>
        <a:p>
          <a:endParaRPr lang="es-ES"/>
        </a:p>
      </dgm:t>
    </dgm:pt>
    <dgm:pt modelId="{54BAEFFA-4D76-49CB-A320-BF0CD4952EA1}" type="pres">
      <dgm:prSet presAssocID="{AC74F26E-20D9-43C1-8994-F62B54DE6007}" presName="gear1ch" presStyleLbl="fgAcc1" presStyleIdx="0" presStyleCnt="3" custScaleX="182249" custScaleY="117889" custLinFactNeighborX="49124" custLinFactNeighborY="7103">
        <dgm:presLayoutVars>
          <dgm:chMax val="0"/>
          <dgm:bulletEnabled val="1"/>
        </dgm:presLayoutVars>
      </dgm:prSet>
      <dgm:spPr/>
      <dgm:t>
        <a:bodyPr/>
        <a:lstStyle/>
        <a:p>
          <a:endParaRPr lang="es-ES"/>
        </a:p>
      </dgm:t>
    </dgm:pt>
    <dgm:pt modelId="{1CD15FC3-855D-45FE-919B-A951BCA9734D}" type="pres">
      <dgm:prSet presAssocID="{6CC5D650-681F-4718-BB70-13EF527503E8}" presName="gear2" presStyleLbl="node1" presStyleIdx="1" presStyleCnt="3">
        <dgm:presLayoutVars>
          <dgm:chMax val="1"/>
          <dgm:bulletEnabled val="1"/>
        </dgm:presLayoutVars>
      </dgm:prSet>
      <dgm:spPr/>
      <dgm:t>
        <a:bodyPr/>
        <a:lstStyle/>
        <a:p>
          <a:endParaRPr lang="es-ES"/>
        </a:p>
      </dgm:t>
    </dgm:pt>
    <dgm:pt modelId="{EDA592FC-1662-4440-8B5E-D8AA813C720C}" type="pres">
      <dgm:prSet presAssocID="{6CC5D650-681F-4718-BB70-13EF527503E8}" presName="gear2srcNode" presStyleLbl="node1" presStyleIdx="1" presStyleCnt="3"/>
      <dgm:spPr/>
      <dgm:t>
        <a:bodyPr/>
        <a:lstStyle/>
        <a:p>
          <a:endParaRPr lang="es-ES"/>
        </a:p>
      </dgm:t>
    </dgm:pt>
    <dgm:pt modelId="{CAB501A7-C362-474A-981D-6BECC204348B}" type="pres">
      <dgm:prSet presAssocID="{6CC5D650-681F-4718-BB70-13EF527503E8}" presName="gear2dstNode" presStyleLbl="node1" presStyleIdx="1" presStyleCnt="3"/>
      <dgm:spPr/>
      <dgm:t>
        <a:bodyPr/>
        <a:lstStyle/>
        <a:p>
          <a:endParaRPr lang="es-ES"/>
        </a:p>
      </dgm:t>
    </dgm:pt>
    <dgm:pt modelId="{9C35959C-5121-4998-94BB-2F2FC4A63B8F}" type="pres">
      <dgm:prSet presAssocID="{6CC5D650-681F-4718-BB70-13EF527503E8}" presName="gear2ch" presStyleLbl="fgAcc1" presStyleIdx="1" presStyleCnt="3" custScaleX="183458" custScaleY="117730" custLinFactNeighborX="-49552" custLinFactNeighborY="11601">
        <dgm:presLayoutVars>
          <dgm:chMax val="0"/>
          <dgm:bulletEnabled val="1"/>
        </dgm:presLayoutVars>
      </dgm:prSet>
      <dgm:spPr/>
      <dgm:t>
        <a:bodyPr/>
        <a:lstStyle/>
        <a:p>
          <a:endParaRPr lang="es-ES"/>
        </a:p>
      </dgm:t>
    </dgm:pt>
    <dgm:pt modelId="{3D0D38BB-FF10-4D2C-B84E-7494A549B24E}" type="pres">
      <dgm:prSet presAssocID="{51BDC827-19E9-42B1-85AF-E94F1266D112}" presName="gear3" presStyleLbl="node1" presStyleIdx="2" presStyleCnt="3"/>
      <dgm:spPr/>
      <dgm:t>
        <a:bodyPr/>
        <a:lstStyle/>
        <a:p>
          <a:endParaRPr lang="es-ES"/>
        </a:p>
      </dgm:t>
    </dgm:pt>
    <dgm:pt modelId="{91A040D4-3E06-40B5-8F52-41251CEE66D0}" type="pres">
      <dgm:prSet presAssocID="{51BDC827-19E9-42B1-85AF-E94F1266D112}" presName="gear3tx" presStyleLbl="node1" presStyleIdx="2" presStyleCnt="3">
        <dgm:presLayoutVars>
          <dgm:chMax val="1"/>
          <dgm:bulletEnabled val="1"/>
        </dgm:presLayoutVars>
      </dgm:prSet>
      <dgm:spPr/>
      <dgm:t>
        <a:bodyPr/>
        <a:lstStyle/>
        <a:p>
          <a:endParaRPr lang="es-ES"/>
        </a:p>
      </dgm:t>
    </dgm:pt>
    <dgm:pt modelId="{73BD7982-395A-465B-843E-427B6605D146}" type="pres">
      <dgm:prSet presAssocID="{51BDC827-19E9-42B1-85AF-E94F1266D112}" presName="gear3srcNode" presStyleLbl="node1" presStyleIdx="2" presStyleCnt="3"/>
      <dgm:spPr/>
      <dgm:t>
        <a:bodyPr/>
        <a:lstStyle/>
        <a:p>
          <a:endParaRPr lang="es-ES"/>
        </a:p>
      </dgm:t>
    </dgm:pt>
    <dgm:pt modelId="{5A1DCD17-BD27-48F4-A51D-1E4E853875C9}" type="pres">
      <dgm:prSet presAssocID="{51BDC827-19E9-42B1-85AF-E94F1266D112}" presName="gear3dstNode" presStyleLbl="node1" presStyleIdx="2" presStyleCnt="3"/>
      <dgm:spPr/>
      <dgm:t>
        <a:bodyPr/>
        <a:lstStyle/>
        <a:p>
          <a:endParaRPr lang="es-ES"/>
        </a:p>
      </dgm:t>
    </dgm:pt>
    <dgm:pt modelId="{B8398C13-14BB-4FA2-AA7C-2694761742B1}" type="pres">
      <dgm:prSet presAssocID="{51BDC827-19E9-42B1-85AF-E94F1266D112}" presName="gear3ch" presStyleLbl="fgAcc1" presStyleIdx="2" presStyleCnt="3" custScaleX="172763" custScaleY="115729" custLinFactNeighborX="44264" custLinFactNeighborY="-1777">
        <dgm:presLayoutVars>
          <dgm:chMax val="0"/>
          <dgm:bulletEnabled val="1"/>
        </dgm:presLayoutVars>
      </dgm:prSet>
      <dgm:spPr/>
      <dgm:t>
        <a:bodyPr/>
        <a:lstStyle/>
        <a:p>
          <a:endParaRPr lang="es-ES"/>
        </a:p>
      </dgm:t>
    </dgm:pt>
    <dgm:pt modelId="{32DBB388-2C50-4881-8B71-022E0D882253}" type="pres">
      <dgm:prSet presAssocID="{9E98810E-DD5C-4718-8B3C-121A1820154D}" presName="connector1" presStyleLbl="sibTrans2D1" presStyleIdx="0" presStyleCnt="3"/>
      <dgm:spPr/>
      <dgm:t>
        <a:bodyPr/>
        <a:lstStyle/>
        <a:p>
          <a:endParaRPr lang="es-ES"/>
        </a:p>
      </dgm:t>
    </dgm:pt>
    <dgm:pt modelId="{D68748FF-1DFB-4B50-91BA-152A0F0D2475}" type="pres">
      <dgm:prSet presAssocID="{D68E69CD-12E3-4E1C-BB6A-047D4AFF8B3B}" presName="connector2" presStyleLbl="sibTrans2D1" presStyleIdx="1" presStyleCnt="3"/>
      <dgm:spPr/>
      <dgm:t>
        <a:bodyPr/>
        <a:lstStyle/>
        <a:p>
          <a:endParaRPr lang="es-ES"/>
        </a:p>
      </dgm:t>
    </dgm:pt>
    <dgm:pt modelId="{CB4D48A7-FBE7-40BD-B1E7-A2DB85062406}" type="pres">
      <dgm:prSet presAssocID="{EDB89D18-DD13-420A-8C56-A74B77D851D2}" presName="connector3" presStyleLbl="sibTrans2D1" presStyleIdx="2" presStyleCnt="3"/>
      <dgm:spPr/>
      <dgm:t>
        <a:bodyPr/>
        <a:lstStyle/>
        <a:p>
          <a:endParaRPr lang="es-ES"/>
        </a:p>
      </dgm:t>
    </dgm:pt>
  </dgm:ptLst>
  <dgm:cxnLst>
    <dgm:cxn modelId="{4F993E4B-BF45-4BAA-9106-CD20224F1D91}" type="presOf" srcId="{51BDC827-19E9-42B1-85AF-E94F1266D112}" destId="{3D0D38BB-FF10-4D2C-B84E-7494A549B24E}" srcOrd="0" destOrd="0" presId="urn:microsoft.com/office/officeart/2005/8/layout/gear1"/>
    <dgm:cxn modelId="{8162BC91-F1CD-4581-8B95-DB216496B8CC}" srcId="{BEFA38A1-19B7-4621-A9BF-EC0498232D25}" destId="{51BDC827-19E9-42B1-85AF-E94F1266D112}" srcOrd="2" destOrd="0" parTransId="{D06F87EC-4B56-418D-BF0D-22F4BEA74A85}" sibTransId="{EDB89D18-DD13-420A-8C56-A74B77D851D2}"/>
    <dgm:cxn modelId="{72AAA4EA-85A4-4967-B0B0-0EDF81802C38}" type="presOf" srcId="{6CC5D650-681F-4718-BB70-13EF527503E8}" destId="{CAB501A7-C362-474A-981D-6BECC204348B}" srcOrd="2" destOrd="0" presId="urn:microsoft.com/office/officeart/2005/8/layout/gear1"/>
    <dgm:cxn modelId="{1C9FAD92-B103-4007-829E-5DCED7767885}" srcId="{AC74F26E-20D9-43C1-8994-F62B54DE6007}" destId="{0DB2F657-A2FD-4AA7-9841-3426B5A352E7}" srcOrd="1" destOrd="0" parTransId="{8B339AD7-699C-4F43-88B7-EBD121A241C4}" sibTransId="{9D20A9AA-BEBA-4978-9F89-38D6A01430A4}"/>
    <dgm:cxn modelId="{B83E7CC8-622D-4347-AFC1-A373B36FC41A}" srcId="{51BDC827-19E9-42B1-85AF-E94F1266D112}" destId="{611B753D-75BF-45A1-91DB-4503EC3F90CA}" srcOrd="3" destOrd="0" parTransId="{3F0244AA-4A5F-42CC-A80B-6AA4E79A3DA2}" sibTransId="{947DBE6E-E5D0-47F4-BD01-E4BBBF322722}"/>
    <dgm:cxn modelId="{218A8AF8-44F6-4906-9D28-0095F2441562}" type="presOf" srcId="{798C3B59-4E45-40F3-8F52-AA7EFA93D236}" destId="{B8398C13-14BB-4FA2-AA7C-2694761742B1}" srcOrd="0" destOrd="2" presId="urn:microsoft.com/office/officeart/2005/8/layout/gear1"/>
    <dgm:cxn modelId="{8E1ED94D-AE33-403C-8D86-B4592DA23586}" type="presOf" srcId="{EDB89D18-DD13-420A-8C56-A74B77D851D2}" destId="{CB4D48A7-FBE7-40BD-B1E7-A2DB85062406}" srcOrd="0" destOrd="0" presId="urn:microsoft.com/office/officeart/2005/8/layout/gear1"/>
    <dgm:cxn modelId="{0A21B706-39D9-4318-9BB4-479C0901031C}" srcId="{6CC5D650-681F-4718-BB70-13EF527503E8}" destId="{0BE30EEA-8A22-4AD9-BD12-EE3F710F4D77}" srcOrd="0" destOrd="0" parTransId="{6444C5E6-480F-4388-8DEB-091BE4609BF5}" sibTransId="{E12FE5D7-6D7C-4C93-B51A-26D95F8873AD}"/>
    <dgm:cxn modelId="{230EE201-DDBE-4C86-8267-64E04107F365}" type="presOf" srcId="{F5C527EE-052A-400A-8D80-16439476B39B}" destId="{54BAEFFA-4D76-49CB-A320-BF0CD4952EA1}" srcOrd="0" destOrd="0" presId="urn:microsoft.com/office/officeart/2005/8/layout/gear1"/>
    <dgm:cxn modelId="{8FBB6CED-BC99-47C2-AFC2-4DA6136A1F8E}" type="presOf" srcId="{6CC5D650-681F-4718-BB70-13EF527503E8}" destId="{1CD15FC3-855D-45FE-919B-A951BCA9734D}" srcOrd="0" destOrd="0" presId="urn:microsoft.com/office/officeart/2005/8/layout/gear1"/>
    <dgm:cxn modelId="{80A2BEE2-7045-49CA-8272-2ADC0C7F1B24}" type="presOf" srcId="{AC74F26E-20D9-43C1-8994-F62B54DE6007}" destId="{3F28B7C5-3A59-4891-9218-8FEB6F9E5E80}" srcOrd="0" destOrd="0" presId="urn:microsoft.com/office/officeart/2005/8/layout/gear1"/>
    <dgm:cxn modelId="{F54E60F6-0384-41AC-B2CD-0F34171092C8}" type="presOf" srcId="{AC74F26E-20D9-43C1-8994-F62B54DE6007}" destId="{BE7BD2F6-F185-4B57-B11D-1DA2B3B6CDF4}" srcOrd="1" destOrd="0" presId="urn:microsoft.com/office/officeart/2005/8/layout/gear1"/>
    <dgm:cxn modelId="{406996D4-B600-4C63-8143-ECE08B5D61BE}" srcId="{6CC5D650-681F-4718-BB70-13EF527503E8}" destId="{E75D6B20-9BE1-4A8E-9DB5-F6CBDBD05A5A}" srcOrd="1" destOrd="0" parTransId="{24D17961-A3DD-4E8B-8459-B609E7C39E42}" sibTransId="{478DB388-5484-4EEC-975D-36A308C8A8B4}"/>
    <dgm:cxn modelId="{20E3DE14-3E8D-423F-8289-FCE3495C0A8F}" type="presOf" srcId="{6CC5D650-681F-4718-BB70-13EF527503E8}" destId="{EDA592FC-1662-4440-8B5E-D8AA813C720C}" srcOrd="1" destOrd="0" presId="urn:microsoft.com/office/officeart/2005/8/layout/gear1"/>
    <dgm:cxn modelId="{6A825DD3-49D9-4AC6-BF16-BE58E7C8B8DA}" type="presOf" srcId="{D68E69CD-12E3-4E1C-BB6A-047D4AFF8B3B}" destId="{D68748FF-1DFB-4B50-91BA-152A0F0D2475}" srcOrd="0" destOrd="0" presId="urn:microsoft.com/office/officeart/2005/8/layout/gear1"/>
    <dgm:cxn modelId="{1B98F2B7-9959-41B0-836A-41CDA1AC1896}" srcId="{51BDC827-19E9-42B1-85AF-E94F1266D112}" destId="{798C3B59-4E45-40F3-8F52-AA7EFA93D236}" srcOrd="2" destOrd="0" parTransId="{062D4454-DB8F-4E59-B932-5F842A85A384}" sibTransId="{1A7393F5-1FC9-4688-83A5-7267F5893631}"/>
    <dgm:cxn modelId="{C5C91B66-05C9-49A5-B141-596140CC6942}" srcId="{AC74F26E-20D9-43C1-8994-F62B54DE6007}" destId="{6A9407EA-F437-471E-A2EF-EEB3FF1301C6}" srcOrd="2" destOrd="0" parTransId="{99AA680B-5797-461F-9DAE-A646321B4CF4}" sibTransId="{EE39AD5D-91FC-4D1C-90B7-5AC25BFDD182}"/>
    <dgm:cxn modelId="{AF72F3F0-015D-4D9A-B38F-A4FDD582607A}" type="presOf" srcId="{51BDC827-19E9-42B1-85AF-E94F1266D112}" destId="{73BD7982-395A-465B-843E-427B6605D146}" srcOrd="2" destOrd="0" presId="urn:microsoft.com/office/officeart/2005/8/layout/gear1"/>
    <dgm:cxn modelId="{E83D7898-DA5A-4035-BDFB-062E8F57C9C1}" srcId="{51BDC827-19E9-42B1-85AF-E94F1266D112}" destId="{FAC4C363-AA3E-43DC-91BF-3ED5EDE60248}" srcOrd="0" destOrd="0" parTransId="{D090B4A6-09FA-4041-B626-CE8D861B619B}" sibTransId="{5E43F06D-1155-4359-9116-78C2254DD586}"/>
    <dgm:cxn modelId="{7E286FB5-64A6-48B7-8708-78180ADFA43F}" type="presOf" srcId="{F29A838C-DC9A-42D4-B8DD-6563A8F6CD2C}" destId="{54BAEFFA-4D76-49CB-A320-BF0CD4952EA1}" srcOrd="0" destOrd="3" presId="urn:microsoft.com/office/officeart/2005/8/layout/gear1"/>
    <dgm:cxn modelId="{1D76AB66-4A53-43C6-9725-FCEA85CFA7DD}" type="presOf" srcId="{611B753D-75BF-45A1-91DB-4503EC3F90CA}" destId="{B8398C13-14BB-4FA2-AA7C-2694761742B1}" srcOrd="0" destOrd="3" presId="urn:microsoft.com/office/officeart/2005/8/layout/gear1"/>
    <dgm:cxn modelId="{D3F8E7F3-59BE-4AEF-A574-5766F4978DED}" type="presOf" srcId="{D7826133-1AB5-4381-985E-52931B86811A}" destId="{9C35959C-5121-4998-94BB-2F2FC4A63B8F}" srcOrd="0" destOrd="2" presId="urn:microsoft.com/office/officeart/2005/8/layout/gear1"/>
    <dgm:cxn modelId="{12A16E81-C17B-4AC4-B9A9-AA11616A9571}" srcId="{AC74F26E-20D9-43C1-8994-F62B54DE6007}" destId="{F29A838C-DC9A-42D4-B8DD-6563A8F6CD2C}" srcOrd="3" destOrd="0" parTransId="{A6954E88-B459-4D17-917D-983440378F0C}" sibTransId="{8EC801C1-BF80-4BD7-993E-E97A85158FBA}"/>
    <dgm:cxn modelId="{8D7F9DC6-F0D8-4080-855C-378C19A72899}" type="presOf" srcId="{282A564E-3697-4E26-B311-A50B119EE588}" destId="{B8398C13-14BB-4FA2-AA7C-2694761742B1}" srcOrd="0" destOrd="1" presId="urn:microsoft.com/office/officeart/2005/8/layout/gear1"/>
    <dgm:cxn modelId="{655F297B-3436-42C0-BC09-93A44232FB7C}" type="presOf" srcId="{6A9407EA-F437-471E-A2EF-EEB3FF1301C6}" destId="{54BAEFFA-4D76-49CB-A320-BF0CD4952EA1}" srcOrd="0" destOrd="2" presId="urn:microsoft.com/office/officeart/2005/8/layout/gear1"/>
    <dgm:cxn modelId="{6022B5DB-A835-4E16-967B-D58F3ABCE1FA}" srcId="{51BDC827-19E9-42B1-85AF-E94F1266D112}" destId="{282A564E-3697-4E26-B311-A50B119EE588}" srcOrd="1" destOrd="0" parTransId="{D3DFFFBB-387D-4452-B311-6317C318D979}" sibTransId="{593DFE3E-C936-4415-B0B3-5F6D60607C82}"/>
    <dgm:cxn modelId="{426B8435-30E1-41A4-8A6F-B06849B55AD2}" type="presOf" srcId="{AC74F26E-20D9-43C1-8994-F62B54DE6007}" destId="{CC4D39F7-8236-4224-8A5A-3B2CFE064251}" srcOrd="2" destOrd="0" presId="urn:microsoft.com/office/officeart/2005/8/layout/gear1"/>
    <dgm:cxn modelId="{F44C976A-FD62-4817-B63F-31F0F6241498}" type="presOf" srcId="{E75D6B20-9BE1-4A8E-9DB5-F6CBDBD05A5A}" destId="{9C35959C-5121-4998-94BB-2F2FC4A63B8F}" srcOrd="0" destOrd="1" presId="urn:microsoft.com/office/officeart/2005/8/layout/gear1"/>
    <dgm:cxn modelId="{B7FA48C0-4EC8-422B-B022-E5ABB4B17922}" type="presOf" srcId="{51BDC827-19E9-42B1-85AF-E94F1266D112}" destId="{91A040D4-3E06-40B5-8F52-41251CEE66D0}" srcOrd="1" destOrd="0" presId="urn:microsoft.com/office/officeart/2005/8/layout/gear1"/>
    <dgm:cxn modelId="{813AACAD-2F91-42B0-8CCA-2B1B1FDA13D9}" type="presOf" srcId="{FAC4C363-AA3E-43DC-91BF-3ED5EDE60248}" destId="{B8398C13-14BB-4FA2-AA7C-2694761742B1}" srcOrd="0" destOrd="0" presId="urn:microsoft.com/office/officeart/2005/8/layout/gear1"/>
    <dgm:cxn modelId="{1F429278-9A9D-4702-A5D9-E7909B39055B}" srcId="{BEFA38A1-19B7-4621-A9BF-EC0498232D25}" destId="{AC74F26E-20D9-43C1-8994-F62B54DE6007}" srcOrd="0" destOrd="0" parTransId="{151D853B-0C27-4A2D-A9F3-61BA7E89B040}" sibTransId="{9E98810E-DD5C-4718-8B3C-121A1820154D}"/>
    <dgm:cxn modelId="{B1710177-29DE-4D71-92EC-AEFC444B1ED5}" type="presOf" srcId="{0BE30EEA-8A22-4AD9-BD12-EE3F710F4D77}" destId="{9C35959C-5121-4998-94BB-2F2FC4A63B8F}" srcOrd="0" destOrd="0" presId="urn:microsoft.com/office/officeart/2005/8/layout/gear1"/>
    <dgm:cxn modelId="{777DE669-C967-43D1-9DC0-5691544D0134}" srcId="{BEFA38A1-19B7-4621-A9BF-EC0498232D25}" destId="{6CC5D650-681F-4718-BB70-13EF527503E8}" srcOrd="1" destOrd="0" parTransId="{A3ED13BC-2CA6-4A07-B4FB-B3F0802CEED7}" sibTransId="{D68E69CD-12E3-4E1C-BB6A-047D4AFF8B3B}"/>
    <dgm:cxn modelId="{EE4DB52E-FEEF-460F-9950-46D596CDD89D}" type="presOf" srcId="{9E98810E-DD5C-4718-8B3C-121A1820154D}" destId="{32DBB388-2C50-4881-8B71-022E0D882253}" srcOrd="0" destOrd="0" presId="urn:microsoft.com/office/officeart/2005/8/layout/gear1"/>
    <dgm:cxn modelId="{2A7D37E0-9E87-4A0C-AFC7-BA2B45A33C6D}" type="presOf" srcId="{51BDC827-19E9-42B1-85AF-E94F1266D112}" destId="{5A1DCD17-BD27-48F4-A51D-1E4E853875C9}" srcOrd="3" destOrd="0" presId="urn:microsoft.com/office/officeart/2005/8/layout/gear1"/>
    <dgm:cxn modelId="{96F7A555-7B3A-4F68-BEE8-2524DAF4F63D}" type="presOf" srcId="{0DB2F657-A2FD-4AA7-9841-3426B5A352E7}" destId="{54BAEFFA-4D76-49CB-A320-BF0CD4952EA1}" srcOrd="0" destOrd="1" presId="urn:microsoft.com/office/officeart/2005/8/layout/gear1"/>
    <dgm:cxn modelId="{45CCA022-9C83-4FE1-B198-B2A1B9DDB6A6}" srcId="{AC74F26E-20D9-43C1-8994-F62B54DE6007}" destId="{F5C527EE-052A-400A-8D80-16439476B39B}" srcOrd="0" destOrd="0" parTransId="{8534BFCC-4C04-4642-AF34-88206C6D3CB4}" sibTransId="{32736D70-4BCF-4C5F-AF8F-DBD4F6576D11}"/>
    <dgm:cxn modelId="{CA0D8D20-EBC2-49D9-8733-6BA1D7B06CCC}" srcId="{6CC5D650-681F-4718-BB70-13EF527503E8}" destId="{D7826133-1AB5-4381-985E-52931B86811A}" srcOrd="2" destOrd="0" parTransId="{CD381888-F579-4984-82F6-74BFA8D70399}" sibTransId="{F8A944EB-9BEB-4D0C-BBB6-30351E34C1E7}"/>
    <dgm:cxn modelId="{D8A8440C-E150-4689-A08A-CC8A45918711}" type="presOf" srcId="{BEFA38A1-19B7-4621-A9BF-EC0498232D25}" destId="{245954F9-4EB6-49A3-8BA5-F6A882337E48}" srcOrd="0" destOrd="0" presId="urn:microsoft.com/office/officeart/2005/8/layout/gear1"/>
    <dgm:cxn modelId="{25B0BFD1-8D7B-49D6-A281-14C1D3A214A3}" type="presParOf" srcId="{245954F9-4EB6-49A3-8BA5-F6A882337E48}" destId="{3F28B7C5-3A59-4891-9218-8FEB6F9E5E80}" srcOrd="0" destOrd="0" presId="urn:microsoft.com/office/officeart/2005/8/layout/gear1"/>
    <dgm:cxn modelId="{7CB49967-6ECF-4E71-A7EC-40EE647B60ED}" type="presParOf" srcId="{245954F9-4EB6-49A3-8BA5-F6A882337E48}" destId="{BE7BD2F6-F185-4B57-B11D-1DA2B3B6CDF4}" srcOrd="1" destOrd="0" presId="urn:microsoft.com/office/officeart/2005/8/layout/gear1"/>
    <dgm:cxn modelId="{7E723605-CCAC-46AA-8744-72780681DD7F}" type="presParOf" srcId="{245954F9-4EB6-49A3-8BA5-F6A882337E48}" destId="{CC4D39F7-8236-4224-8A5A-3B2CFE064251}" srcOrd="2" destOrd="0" presId="urn:microsoft.com/office/officeart/2005/8/layout/gear1"/>
    <dgm:cxn modelId="{166D3838-AC04-4D71-A190-657C91A04E3C}" type="presParOf" srcId="{245954F9-4EB6-49A3-8BA5-F6A882337E48}" destId="{54BAEFFA-4D76-49CB-A320-BF0CD4952EA1}" srcOrd="3" destOrd="0" presId="urn:microsoft.com/office/officeart/2005/8/layout/gear1"/>
    <dgm:cxn modelId="{042BC7BF-4277-4406-863B-2CA6F7C3485A}" type="presParOf" srcId="{245954F9-4EB6-49A3-8BA5-F6A882337E48}" destId="{1CD15FC3-855D-45FE-919B-A951BCA9734D}" srcOrd="4" destOrd="0" presId="urn:microsoft.com/office/officeart/2005/8/layout/gear1"/>
    <dgm:cxn modelId="{B38DB91E-35B0-41F0-ADA8-CC1E1A302E78}" type="presParOf" srcId="{245954F9-4EB6-49A3-8BA5-F6A882337E48}" destId="{EDA592FC-1662-4440-8B5E-D8AA813C720C}" srcOrd="5" destOrd="0" presId="urn:microsoft.com/office/officeart/2005/8/layout/gear1"/>
    <dgm:cxn modelId="{99C46813-635D-4F8D-90A9-7D80A9323486}" type="presParOf" srcId="{245954F9-4EB6-49A3-8BA5-F6A882337E48}" destId="{CAB501A7-C362-474A-981D-6BECC204348B}" srcOrd="6" destOrd="0" presId="urn:microsoft.com/office/officeart/2005/8/layout/gear1"/>
    <dgm:cxn modelId="{12CB16FA-E1D0-43FF-B714-36DB11085A9E}" type="presParOf" srcId="{245954F9-4EB6-49A3-8BA5-F6A882337E48}" destId="{9C35959C-5121-4998-94BB-2F2FC4A63B8F}" srcOrd="7" destOrd="0" presId="urn:microsoft.com/office/officeart/2005/8/layout/gear1"/>
    <dgm:cxn modelId="{B992BD5D-4A31-4FEE-ABC7-9B30FD8B7894}" type="presParOf" srcId="{245954F9-4EB6-49A3-8BA5-F6A882337E48}" destId="{3D0D38BB-FF10-4D2C-B84E-7494A549B24E}" srcOrd="8" destOrd="0" presId="urn:microsoft.com/office/officeart/2005/8/layout/gear1"/>
    <dgm:cxn modelId="{0D9436C2-2793-4ED2-95BF-8B9F62134A6C}" type="presParOf" srcId="{245954F9-4EB6-49A3-8BA5-F6A882337E48}" destId="{91A040D4-3E06-40B5-8F52-41251CEE66D0}" srcOrd="9" destOrd="0" presId="urn:microsoft.com/office/officeart/2005/8/layout/gear1"/>
    <dgm:cxn modelId="{CCE626F3-DC7D-4170-A3C5-C7677F6AE486}" type="presParOf" srcId="{245954F9-4EB6-49A3-8BA5-F6A882337E48}" destId="{73BD7982-395A-465B-843E-427B6605D146}" srcOrd="10" destOrd="0" presId="urn:microsoft.com/office/officeart/2005/8/layout/gear1"/>
    <dgm:cxn modelId="{29AFBC47-E348-4C56-A427-404B3816F46D}" type="presParOf" srcId="{245954F9-4EB6-49A3-8BA5-F6A882337E48}" destId="{5A1DCD17-BD27-48F4-A51D-1E4E853875C9}" srcOrd="11" destOrd="0" presId="urn:microsoft.com/office/officeart/2005/8/layout/gear1"/>
    <dgm:cxn modelId="{50C55E0A-01CA-48E0-BA1C-88254A280E89}" type="presParOf" srcId="{245954F9-4EB6-49A3-8BA5-F6A882337E48}" destId="{B8398C13-14BB-4FA2-AA7C-2694761742B1}" srcOrd="12" destOrd="0" presId="urn:microsoft.com/office/officeart/2005/8/layout/gear1"/>
    <dgm:cxn modelId="{6D5ADC24-B7DA-4607-81D7-DE98E1E7AF92}" type="presParOf" srcId="{245954F9-4EB6-49A3-8BA5-F6A882337E48}" destId="{32DBB388-2C50-4881-8B71-022E0D882253}" srcOrd="13" destOrd="0" presId="urn:microsoft.com/office/officeart/2005/8/layout/gear1"/>
    <dgm:cxn modelId="{20269C12-7E2F-4EE8-92B3-41ACC2AAE871}" type="presParOf" srcId="{245954F9-4EB6-49A3-8BA5-F6A882337E48}" destId="{D68748FF-1DFB-4B50-91BA-152A0F0D2475}" srcOrd="14" destOrd="0" presId="urn:microsoft.com/office/officeart/2005/8/layout/gear1"/>
    <dgm:cxn modelId="{8B683ED4-93D2-4D75-991A-5DE87D504EB4}" type="presParOf" srcId="{245954F9-4EB6-49A3-8BA5-F6A882337E48}" destId="{CB4D48A7-FBE7-40BD-B1E7-A2DB85062406}"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E63B4-EF22-4D06-AE4F-1260AD52141A}" type="doc">
      <dgm:prSet loTypeId="urn:microsoft.com/office/officeart/2008/layout/HorizontalMultiLevelHierarchy" loCatId="hierarchy" qsTypeId="urn:microsoft.com/office/officeart/2005/8/quickstyle/simple1" qsCatId="simple" csTypeId="urn:microsoft.com/office/officeart/2005/8/colors/accent4_2" csCatId="accent4" phldr="1"/>
      <dgm:spPr/>
      <dgm:t>
        <a:bodyPr/>
        <a:lstStyle/>
        <a:p>
          <a:endParaRPr lang="es-ES"/>
        </a:p>
      </dgm:t>
    </dgm:pt>
    <dgm:pt modelId="{C4350F50-4541-46C0-88D6-C42BAEF155E0}">
      <dgm:prSet phldrT="[Texto]" custT="1"/>
      <dgm:spPr/>
      <dgm:t>
        <a:bodyPr/>
        <a:lstStyle/>
        <a:p>
          <a:r>
            <a:rPr lang="es-CO" sz="4400" dirty="0" smtClean="0">
              <a:solidFill>
                <a:schemeClr val="tx1"/>
              </a:solidFill>
              <a:effectLst>
                <a:outerShdw blurRad="50800" dist="38100" dir="2700000" algn="tl" rotWithShape="0">
                  <a:prstClr val="black">
                    <a:alpha val="40000"/>
                  </a:prstClr>
                </a:outerShdw>
              </a:effectLst>
            </a:rPr>
            <a:t>Secularización</a:t>
          </a:r>
          <a:endParaRPr lang="es-ES" sz="4400" dirty="0">
            <a:solidFill>
              <a:schemeClr val="tx1"/>
            </a:solidFill>
            <a:effectLst>
              <a:outerShdw blurRad="50800" dist="38100" dir="2700000" algn="tl" rotWithShape="0">
                <a:prstClr val="black">
                  <a:alpha val="40000"/>
                </a:prstClr>
              </a:outerShdw>
            </a:effectLst>
          </a:endParaRPr>
        </a:p>
      </dgm:t>
    </dgm:pt>
    <dgm:pt modelId="{70D90875-03DD-4D77-B3A1-EEA53DE3D867}" type="parTrans" cxnId="{4ACEA250-5F5C-41CF-AE26-EA28074F03C8}">
      <dgm:prSet/>
      <dgm:spPr/>
      <dgm:t>
        <a:bodyPr/>
        <a:lstStyle/>
        <a:p>
          <a:endParaRPr lang="es-ES">
            <a:effectLst>
              <a:outerShdw blurRad="50800" dist="38100" dir="2700000" algn="tl" rotWithShape="0">
                <a:prstClr val="black">
                  <a:alpha val="40000"/>
                </a:prstClr>
              </a:outerShdw>
            </a:effectLst>
          </a:endParaRPr>
        </a:p>
      </dgm:t>
    </dgm:pt>
    <dgm:pt modelId="{9DA85C6A-7E9B-41EC-939C-083899C4832E}" type="sibTrans" cxnId="{4ACEA250-5F5C-41CF-AE26-EA28074F03C8}">
      <dgm:prSet/>
      <dgm:spPr/>
      <dgm:t>
        <a:bodyPr/>
        <a:lstStyle/>
        <a:p>
          <a:endParaRPr lang="es-ES">
            <a:effectLst>
              <a:outerShdw blurRad="50800" dist="38100" dir="2700000" algn="tl" rotWithShape="0">
                <a:prstClr val="black">
                  <a:alpha val="40000"/>
                </a:prstClr>
              </a:outerShdw>
            </a:effectLst>
          </a:endParaRPr>
        </a:p>
      </dgm:t>
    </dgm:pt>
    <dgm:pt modelId="{1CF7A15E-42B7-4E42-82D5-1D4C27CB7629}">
      <dgm:prSet phldrT="[Texto]"/>
      <dgm:spPr/>
      <dgm:t>
        <a:bodyPr/>
        <a:lstStyle/>
        <a:p>
          <a:r>
            <a:rPr lang="es-CO" dirty="0" smtClean="0">
              <a:effectLst>
                <a:outerShdw blurRad="50800" dist="38100" dir="2700000" algn="tl" rotWithShape="0">
                  <a:prstClr val="black">
                    <a:alpha val="40000"/>
                  </a:prstClr>
                </a:outerShdw>
              </a:effectLst>
            </a:rPr>
            <a:t>1. Negar la dimensión religiosa. Sólo para el ámbito privado</a:t>
          </a:r>
          <a:endParaRPr lang="es-ES" dirty="0">
            <a:effectLst>
              <a:outerShdw blurRad="50800" dist="38100" dir="2700000" algn="tl" rotWithShape="0">
                <a:prstClr val="black">
                  <a:alpha val="40000"/>
                </a:prstClr>
              </a:outerShdw>
            </a:effectLst>
          </a:endParaRPr>
        </a:p>
      </dgm:t>
    </dgm:pt>
    <dgm:pt modelId="{15611242-A198-4504-9C36-677165EC4567}" type="parTrans" cxnId="{95EA07B2-9E8A-4E6A-A5A8-E841844C1B34}">
      <dgm:prSet/>
      <dgm:spPr/>
      <dgm:t>
        <a:bodyPr/>
        <a:lstStyle/>
        <a:p>
          <a:endParaRPr lang="es-ES">
            <a:effectLst>
              <a:outerShdw blurRad="50800" dist="38100" dir="2700000" algn="tl" rotWithShape="0">
                <a:prstClr val="black">
                  <a:alpha val="40000"/>
                </a:prstClr>
              </a:outerShdw>
            </a:effectLst>
          </a:endParaRPr>
        </a:p>
      </dgm:t>
    </dgm:pt>
    <dgm:pt modelId="{CF30BDEC-DF27-4E62-B5D1-C720C2CDBA11}" type="sibTrans" cxnId="{95EA07B2-9E8A-4E6A-A5A8-E841844C1B34}">
      <dgm:prSet/>
      <dgm:spPr/>
      <dgm:t>
        <a:bodyPr/>
        <a:lstStyle/>
        <a:p>
          <a:endParaRPr lang="es-ES">
            <a:effectLst>
              <a:outerShdw blurRad="50800" dist="38100" dir="2700000" algn="tl" rotWithShape="0">
                <a:prstClr val="black">
                  <a:alpha val="40000"/>
                </a:prstClr>
              </a:outerShdw>
            </a:effectLst>
          </a:endParaRPr>
        </a:p>
      </dgm:t>
    </dgm:pt>
    <dgm:pt modelId="{462CA1A5-1A34-47DE-9E76-1960EA3A5A94}">
      <dgm:prSet phldrT="[Texto]"/>
      <dgm:spPr/>
      <dgm:t>
        <a:bodyPr/>
        <a:lstStyle/>
        <a:p>
          <a:r>
            <a:rPr lang="es-CO" dirty="0" smtClean="0">
              <a:effectLst>
                <a:outerShdw blurRad="50800" dist="38100" dir="2700000" algn="tl" rotWithShape="0">
                  <a:prstClr val="black">
                    <a:alpha val="40000"/>
                  </a:prstClr>
                </a:outerShdw>
              </a:effectLst>
            </a:rPr>
            <a:t>2. Aumento del ateísmo y la </a:t>
          </a:r>
          <a:r>
            <a:rPr lang="es-CO" dirty="0" err="1" smtClean="0">
              <a:effectLst>
                <a:outerShdw blurRad="50800" dist="38100" dir="2700000" algn="tl" rotWithShape="0">
                  <a:prstClr val="black">
                    <a:alpha val="40000"/>
                  </a:prstClr>
                </a:outerShdw>
              </a:effectLst>
            </a:rPr>
            <a:t>indeiferencia</a:t>
          </a:r>
          <a:r>
            <a:rPr lang="es-CO" dirty="0" smtClean="0">
              <a:effectLst>
                <a:outerShdw blurRad="50800" dist="38100" dir="2700000" algn="tl" rotWithShape="0">
                  <a:prstClr val="black">
                    <a:alpha val="40000"/>
                  </a:prstClr>
                </a:outerShdw>
              </a:effectLst>
            </a:rPr>
            <a:t>. Cada vez se cree menos </a:t>
          </a:r>
          <a:endParaRPr lang="es-ES" dirty="0">
            <a:effectLst>
              <a:outerShdw blurRad="50800" dist="38100" dir="2700000" algn="tl" rotWithShape="0">
                <a:prstClr val="black">
                  <a:alpha val="40000"/>
                </a:prstClr>
              </a:outerShdw>
            </a:effectLst>
          </a:endParaRPr>
        </a:p>
      </dgm:t>
    </dgm:pt>
    <dgm:pt modelId="{14BDBBEE-D433-488E-A150-E451FC86E425}" type="parTrans" cxnId="{08FBE4D8-F472-458D-909E-F67B0C79CB04}">
      <dgm:prSet/>
      <dgm:spPr/>
      <dgm:t>
        <a:bodyPr/>
        <a:lstStyle/>
        <a:p>
          <a:endParaRPr lang="es-ES">
            <a:effectLst>
              <a:outerShdw blurRad="50800" dist="38100" dir="2700000" algn="tl" rotWithShape="0">
                <a:prstClr val="black">
                  <a:alpha val="40000"/>
                </a:prstClr>
              </a:outerShdw>
            </a:effectLst>
          </a:endParaRPr>
        </a:p>
      </dgm:t>
    </dgm:pt>
    <dgm:pt modelId="{933E2EB9-C956-4393-BEED-A2DE46613198}" type="sibTrans" cxnId="{08FBE4D8-F472-458D-909E-F67B0C79CB04}">
      <dgm:prSet/>
      <dgm:spPr/>
      <dgm:t>
        <a:bodyPr/>
        <a:lstStyle/>
        <a:p>
          <a:endParaRPr lang="es-ES">
            <a:effectLst>
              <a:outerShdw blurRad="50800" dist="38100" dir="2700000" algn="tl" rotWithShape="0">
                <a:prstClr val="black">
                  <a:alpha val="40000"/>
                </a:prstClr>
              </a:outerShdw>
            </a:effectLst>
          </a:endParaRPr>
        </a:p>
      </dgm:t>
    </dgm:pt>
    <dgm:pt modelId="{F6559CE3-692C-42DC-BD75-CB4FE7CDFF0C}" type="pres">
      <dgm:prSet presAssocID="{0E0E63B4-EF22-4D06-AE4F-1260AD52141A}" presName="Name0" presStyleCnt="0">
        <dgm:presLayoutVars>
          <dgm:chPref val="1"/>
          <dgm:dir/>
          <dgm:animOne val="branch"/>
          <dgm:animLvl val="lvl"/>
          <dgm:resizeHandles val="exact"/>
        </dgm:presLayoutVars>
      </dgm:prSet>
      <dgm:spPr/>
      <dgm:t>
        <a:bodyPr/>
        <a:lstStyle/>
        <a:p>
          <a:endParaRPr lang="es-ES"/>
        </a:p>
      </dgm:t>
    </dgm:pt>
    <dgm:pt modelId="{C2228D4B-023C-47AA-A06F-55E36E920052}" type="pres">
      <dgm:prSet presAssocID="{C4350F50-4541-46C0-88D6-C42BAEF155E0}" presName="root1" presStyleCnt="0"/>
      <dgm:spPr/>
    </dgm:pt>
    <dgm:pt modelId="{C257AE7E-9A61-42FE-9F77-7E5DFABA9664}" type="pres">
      <dgm:prSet presAssocID="{C4350F50-4541-46C0-88D6-C42BAEF155E0}" presName="LevelOneTextNode" presStyleLbl="node0" presStyleIdx="0" presStyleCnt="1">
        <dgm:presLayoutVars>
          <dgm:chPref val="3"/>
        </dgm:presLayoutVars>
      </dgm:prSet>
      <dgm:spPr/>
      <dgm:t>
        <a:bodyPr/>
        <a:lstStyle/>
        <a:p>
          <a:endParaRPr lang="es-ES"/>
        </a:p>
      </dgm:t>
    </dgm:pt>
    <dgm:pt modelId="{1ADD72EF-1C04-4319-9113-B56775C476DF}" type="pres">
      <dgm:prSet presAssocID="{C4350F50-4541-46C0-88D6-C42BAEF155E0}" presName="level2hierChild" presStyleCnt="0"/>
      <dgm:spPr/>
    </dgm:pt>
    <dgm:pt modelId="{FB787970-71D5-4FDC-876C-23AE93F2F2AE}" type="pres">
      <dgm:prSet presAssocID="{15611242-A198-4504-9C36-677165EC4567}" presName="conn2-1" presStyleLbl="parChTrans1D2" presStyleIdx="0" presStyleCnt="2"/>
      <dgm:spPr/>
      <dgm:t>
        <a:bodyPr/>
        <a:lstStyle/>
        <a:p>
          <a:endParaRPr lang="es-ES"/>
        </a:p>
      </dgm:t>
    </dgm:pt>
    <dgm:pt modelId="{13B3A693-9552-4568-B369-6E0B39996F28}" type="pres">
      <dgm:prSet presAssocID="{15611242-A198-4504-9C36-677165EC4567}" presName="connTx" presStyleLbl="parChTrans1D2" presStyleIdx="0" presStyleCnt="2"/>
      <dgm:spPr/>
      <dgm:t>
        <a:bodyPr/>
        <a:lstStyle/>
        <a:p>
          <a:endParaRPr lang="es-ES"/>
        </a:p>
      </dgm:t>
    </dgm:pt>
    <dgm:pt modelId="{04F8360B-5253-4C47-8162-60B3F66BD170}" type="pres">
      <dgm:prSet presAssocID="{1CF7A15E-42B7-4E42-82D5-1D4C27CB7629}" presName="root2" presStyleCnt="0"/>
      <dgm:spPr/>
    </dgm:pt>
    <dgm:pt modelId="{500F1505-A9C6-46C1-B97E-72A8B631680D}" type="pres">
      <dgm:prSet presAssocID="{1CF7A15E-42B7-4E42-82D5-1D4C27CB7629}" presName="LevelTwoTextNode" presStyleLbl="node2" presStyleIdx="0" presStyleCnt="2" custScaleX="167572" custScaleY="192371">
        <dgm:presLayoutVars>
          <dgm:chPref val="3"/>
        </dgm:presLayoutVars>
      </dgm:prSet>
      <dgm:spPr/>
      <dgm:t>
        <a:bodyPr/>
        <a:lstStyle/>
        <a:p>
          <a:endParaRPr lang="es-ES"/>
        </a:p>
      </dgm:t>
    </dgm:pt>
    <dgm:pt modelId="{C6832C9B-E182-44DF-9E9F-93F6DDDFA4EE}" type="pres">
      <dgm:prSet presAssocID="{1CF7A15E-42B7-4E42-82D5-1D4C27CB7629}" presName="level3hierChild" presStyleCnt="0"/>
      <dgm:spPr/>
    </dgm:pt>
    <dgm:pt modelId="{E09A7B46-ADB7-4166-A6FE-91A205ED5C55}" type="pres">
      <dgm:prSet presAssocID="{14BDBBEE-D433-488E-A150-E451FC86E425}" presName="conn2-1" presStyleLbl="parChTrans1D2" presStyleIdx="1" presStyleCnt="2"/>
      <dgm:spPr/>
      <dgm:t>
        <a:bodyPr/>
        <a:lstStyle/>
        <a:p>
          <a:endParaRPr lang="es-ES"/>
        </a:p>
      </dgm:t>
    </dgm:pt>
    <dgm:pt modelId="{608237F0-44D8-4EC9-9FCD-351B6D27AA71}" type="pres">
      <dgm:prSet presAssocID="{14BDBBEE-D433-488E-A150-E451FC86E425}" presName="connTx" presStyleLbl="parChTrans1D2" presStyleIdx="1" presStyleCnt="2"/>
      <dgm:spPr/>
      <dgm:t>
        <a:bodyPr/>
        <a:lstStyle/>
        <a:p>
          <a:endParaRPr lang="es-ES"/>
        </a:p>
      </dgm:t>
    </dgm:pt>
    <dgm:pt modelId="{1DAF0BD5-9D64-4A36-AFE2-71026AD0237D}" type="pres">
      <dgm:prSet presAssocID="{462CA1A5-1A34-47DE-9E76-1960EA3A5A94}" presName="root2" presStyleCnt="0"/>
      <dgm:spPr/>
    </dgm:pt>
    <dgm:pt modelId="{38A7A2CA-2092-49B9-A064-CB566A7C0476}" type="pres">
      <dgm:prSet presAssocID="{462CA1A5-1A34-47DE-9E76-1960EA3A5A94}" presName="LevelTwoTextNode" presStyleLbl="node2" presStyleIdx="1" presStyleCnt="2" custScaleX="167572" custScaleY="192371">
        <dgm:presLayoutVars>
          <dgm:chPref val="3"/>
        </dgm:presLayoutVars>
      </dgm:prSet>
      <dgm:spPr/>
      <dgm:t>
        <a:bodyPr/>
        <a:lstStyle/>
        <a:p>
          <a:endParaRPr lang="es-ES"/>
        </a:p>
      </dgm:t>
    </dgm:pt>
    <dgm:pt modelId="{445D0E11-F17B-486D-B177-72AAF818105A}" type="pres">
      <dgm:prSet presAssocID="{462CA1A5-1A34-47DE-9E76-1960EA3A5A94}" presName="level3hierChild" presStyleCnt="0"/>
      <dgm:spPr/>
    </dgm:pt>
  </dgm:ptLst>
  <dgm:cxnLst>
    <dgm:cxn modelId="{0C9737A7-C378-483C-84FC-A15CE1E7FEEE}" type="presOf" srcId="{462CA1A5-1A34-47DE-9E76-1960EA3A5A94}" destId="{38A7A2CA-2092-49B9-A064-CB566A7C0476}" srcOrd="0" destOrd="0" presId="urn:microsoft.com/office/officeart/2008/layout/HorizontalMultiLevelHierarchy"/>
    <dgm:cxn modelId="{08FBE4D8-F472-458D-909E-F67B0C79CB04}" srcId="{C4350F50-4541-46C0-88D6-C42BAEF155E0}" destId="{462CA1A5-1A34-47DE-9E76-1960EA3A5A94}" srcOrd="1" destOrd="0" parTransId="{14BDBBEE-D433-488E-A150-E451FC86E425}" sibTransId="{933E2EB9-C956-4393-BEED-A2DE46613198}"/>
    <dgm:cxn modelId="{1ECA5F40-EF6B-4090-BFE2-5412057AD293}" type="presOf" srcId="{15611242-A198-4504-9C36-677165EC4567}" destId="{FB787970-71D5-4FDC-876C-23AE93F2F2AE}" srcOrd="0" destOrd="0" presId="urn:microsoft.com/office/officeart/2008/layout/HorizontalMultiLevelHierarchy"/>
    <dgm:cxn modelId="{D6418C47-E01E-4239-9ED4-55AAFF964555}" type="presOf" srcId="{1CF7A15E-42B7-4E42-82D5-1D4C27CB7629}" destId="{500F1505-A9C6-46C1-B97E-72A8B631680D}" srcOrd="0" destOrd="0" presId="urn:microsoft.com/office/officeart/2008/layout/HorizontalMultiLevelHierarchy"/>
    <dgm:cxn modelId="{085127DE-E395-415B-9298-39AFEC50F0EC}" type="presOf" srcId="{C4350F50-4541-46C0-88D6-C42BAEF155E0}" destId="{C257AE7E-9A61-42FE-9F77-7E5DFABA9664}" srcOrd="0" destOrd="0" presId="urn:microsoft.com/office/officeart/2008/layout/HorizontalMultiLevelHierarchy"/>
    <dgm:cxn modelId="{E6857E73-FAC6-4BD3-B428-BE75C03B1939}" type="presOf" srcId="{14BDBBEE-D433-488E-A150-E451FC86E425}" destId="{E09A7B46-ADB7-4166-A6FE-91A205ED5C55}" srcOrd="0" destOrd="0" presId="urn:microsoft.com/office/officeart/2008/layout/HorizontalMultiLevelHierarchy"/>
    <dgm:cxn modelId="{E1B67882-03C3-4D79-ABB0-8B7A56232FDF}" type="presOf" srcId="{15611242-A198-4504-9C36-677165EC4567}" destId="{13B3A693-9552-4568-B369-6E0B39996F28}" srcOrd="1" destOrd="0" presId="urn:microsoft.com/office/officeart/2008/layout/HorizontalMultiLevelHierarchy"/>
    <dgm:cxn modelId="{1ED7A3A5-9ED7-43DA-BAC1-0CC751D82A0D}" type="presOf" srcId="{14BDBBEE-D433-488E-A150-E451FC86E425}" destId="{608237F0-44D8-4EC9-9FCD-351B6D27AA71}" srcOrd="1" destOrd="0" presId="urn:microsoft.com/office/officeart/2008/layout/HorizontalMultiLevelHierarchy"/>
    <dgm:cxn modelId="{4ACEA250-5F5C-41CF-AE26-EA28074F03C8}" srcId="{0E0E63B4-EF22-4D06-AE4F-1260AD52141A}" destId="{C4350F50-4541-46C0-88D6-C42BAEF155E0}" srcOrd="0" destOrd="0" parTransId="{70D90875-03DD-4D77-B3A1-EEA53DE3D867}" sibTransId="{9DA85C6A-7E9B-41EC-939C-083899C4832E}"/>
    <dgm:cxn modelId="{1EA44792-D1B2-4F28-A36B-690DBF001AFC}" type="presOf" srcId="{0E0E63B4-EF22-4D06-AE4F-1260AD52141A}" destId="{F6559CE3-692C-42DC-BD75-CB4FE7CDFF0C}" srcOrd="0" destOrd="0" presId="urn:microsoft.com/office/officeart/2008/layout/HorizontalMultiLevelHierarchy"/>
    <dgm:cxn modelId="{95EA07B2-9E8A-4E6A-A5A8-E841844C1B34}" srcId="{C4350F50-4541-46C0-88D6-C42BAEF155E0}" destId="{1CF7A15E-42B7-4E42-82D5-1D4C27CB7629}" srcOrd="0" destOrd="0" parTransId="{15611242-A198-4504-9C36-677165EC4567}" sibTransId="{CF30BDEC-DF27-4E62-B5D1-C720C2CDBA11}"/>
    <dgm:cxn modelId="{549D70FC-4485-4249-95EF-6C4BBF7A9AEC}" type="presParOf" srcId="{F6559CE3-692C-42DC-BD75-CB4FE7CDFF0C}" destId="{C2228D4B-023C-47AA-A06F-55E36E920052}" srcOrd="0" destOrd="0" presId="urn:microsoft.com/office/officeart/2008/layout/HorizontalMultiLevelHierarchy"/>
    <dgm:cxn modelId="{EA732EE1-A997-4469-8F98-9199A4EB4BFB}" type="presParOf" srcId="{C2228D4B-023C-47AA-A06F-55E36E920052}" destId="{C257AE7E-9A61-42FE-9F77-7E5DFABA9664}" srcOrd="0" destOrd="0" presId="urn:microsoft.com/office/officeart/2008/layout/HorizontalMultiLevelHierarchy"/>
    <dgm:cxn modelId="{E8D65BB4-1F49-47E9-B870-58A5ACA08367}" type="presParOf" srcId="{C2228D4B-023C-47AA-A06F-55E36E920052}" destId="{1ADD72EF-1C04-4319-9113-B56775C476DF}" srcOrd="1" destOrd="0" presId="urn:microsoft.com/office/officeart/2008/layout/HorizontalMultiLevelHierarchy"/>
    <dgm:cxn modelId="{33E83BCE-AE40-4509-9ADE-A059A0ADA4F1}" type="presParOf" srcId="{1ADD72EF-1C04-4319-9113-B56775C476DF}" destId="{FB787970-71D5-4FDC-876C-23AE93F2F2AE}" srcOrd="0" destOrd="0" presId="urn:microsoft.com/office/officeart/2008/layout/HorizontalMultiLevelHierarchy"/>
    <dgm:cxn modelId="{65FB41A3-4B1F-45A2-8E53-8EC4E6A4715C}" type="presParOf" srcId="{FB787970-71D5-4FDC-876C-23AE93F2F2AE}" destId="{13B3A693-9552-4568-B369-6E0B39996F28}" srcOrd="0" destOrd="0" presId="urn:microsoft.com/office/officeart/2008/layout/HorizontalMultiLevelHierarchy"/>
    <dgm:cxn modelId="{11EC735E-95F7-49F5-B15F-157EC3470262}" type="presParOf" srcId="{1ADD72EF-1C04-4319-9113-B56775C476DF}" destId="{04F8360B-5253-4C47-8162-60B3F66BD170}" srcOrd="1" destOrd="0" presId="urn:microsoft.com/office/officeart/2008/layout/HorizontalMultiLevelHierarchy"/>
    <dgm:cxn modelId="{41E25092-417C-4C89-9A60-9467DA3D6291}" type="presParOf" srcId="{04F8360B-5253-4C47-8162-60B3F66BD170}" destId="{500F1505-A9C6-46C1-B97E-72A8B631680D}" srcOrd="0" destOrd="0" presId="urn:microsoft.com/office/officeart/2008/layout/HorizontalMultiLevelHierarchy"/>
    <dgm:cxn modelId="{316EE564-2DF2-445B-9F9D-3278EEE69FC7}" type="presParOf" srcId="{04F8360B-5253-4C47-8162-60B3F66BD170}" destId="{C6832C9B-E182-44DF-9E9F-93F6DDDFA4EE}" srcOrd="1" destOrd="0" presId="urn:microsoft.com/office/officeart/2008/layout/HorizontalMultiLevelHierarchy"/>
    <dgm:cxn modelId="{9392E7A2-0B20-4D56-8984-42DD422CD657}" type="presParOf" srcId="{1ADD72EF-1C04-4319-9113-B56775C476DF}" destId="{E09A7B46-ADB7-4166-A6FE-91A205ED5C55}" srcOrd="2" destOrd="0" presId="urn:microsoft.com/office/officeart/2008/layout/HorizontalMultiLevelHierarchy"/>
    <dgm:cxn modelId="{6DA6148C-0C03-401F-A4B2-9CC13E7BE285}" type="presParOf" srcId="{E09A7B46-ADB7-4166-A6FE-91A205ED5C55}" destId="{608237F0-44D8-4EC9-9FCD-351B6D27AA71}" srcOrd="0" destOrd="0" presId="urn:microsoft.com/office/officeart/2008/layout/HorizontalMultiLevelHierarchy"/>
    <dgm:cxn modelId="{61B371E7-1F14-423F-88C9-50D5A7F367B3}" type="presParOf" srcId="{1ADD72EF-1C04-4319-9113-B56775C476DF}" destId="{1DAF0BD5-9D64-4A36-AFE2-71026AD0237D}" srcOrd="3" destOrd="0" presId="urn:microsoft.com/office/officeart/2008/layout/HorizontalMultiLevelHierarchy"/>
    <dgm:cxn modelId="{CBDFF8E3-91E1-4AA0-B8AB-4F17B777D1E7}" type="presParOf" srcId="{1DAF0BD5-9D64-4A36-AFE2-71026AD0237D}" destId="{38A7A2CA-2092-49B9-A064-CB566A7C0476}" srcOrd="0" destOrd="0" presId="urn:microsoft.com/office/officeart/2008/layout/HorizontalMultiLevelHierarchy"/>
    <dgm:cxn modelId="{FEC41B38-052B-4400-A600-E4F022072703}" type="presParOf" srcId="{1DAF0BD5-9D64-4A36-AFE2-71026AD0237D}" destId="{445D0E11-F17B-486D-B177-72AAF818105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8B7C5-3A59-4891-9218-8FEB6F9E5E80}">
      <dsp:nvSpPr>
        <dsp:cNvPr id="0" name=""/>
        <dsp:cNvSpPr/>
      </dsp:nvSpPr>
      <dsp:spPr>
        <a:xfrm>
          <a:off x="4590138" y="2725039"/>
          <a:ext cx="3401597" cy="3401597"/>
        </a:xfrm>
        <a:prstGeom prst="gear9">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b="1" kern="1200" dirty="0" smtClean="0">
              <a:solidFill>
                <a:schemeClr val="tx1"/>
              </a:solidFill>
              <a:effectLst/>
            </a:rPr>
            <a:t>Mentalidad </a:t>
          </a:r>
          <a:r>
            <a:rPr lang="es-CO" sz="1800" b="1" kern="1200" dirty="0" err="1" smtClean="0">
              <a:solidFill>
                <a:schemeClr val="tx1"/>
              </a:solidFill>
              <a:effectLst/>
            </a:rPr>
            <a:t>premoderna</a:t>
          </a:r>
          <a:endParaRPr lang="es-ES" sz="1800" b="1" kern="1200" dirty="0">
            <a:solidFill>
              <a:schemeClr val="tx1"/>
            </a:solidFill>
            <a:effectLst/>
          </a:endParaRPr>
        </a:p>
      </dsp:txBody>
      <dsp:txXfrm>
        <a:off x="5274010" y="3521847"/>
        <a:ext cx="2033853" cy="1748491"/>
      </dsp:txXfrm>
    </dsp:sp>
    <dsp:sp modelId="{54BAEFFA-4D76-49CB-A320-BF0CD4952EA1}">
      <dsp:nvSpPr>
        <dsp:cNvPr id="0" name=""/>
        <dsp:cNvSpPr/>
      </dsp:nvSpPr>
      <dsp:spPr>
        <a:xfrm>
          <a:off x="4330369" y="4711674"/>
          <a:ext cx="3945057" cy="1531132"/>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t>Conocimiento espontáneo de la realidad</a:t>
          </a:r>
          <a:endParaRPr lang="es-ES" sz="1400" kern="1200" dirty="0"/>
        </a:p>
        <a:p>
          <a:pPr marL="114300" lvl="1" indent="-114300" algn="l" defTabSz="622300">
            <a:lnSpc>
              <a:spcPct val="90000"/>
            </a:lnSpc>
            <a:spcBef>
              <a:spcPct val="0"/>
            </a:spcBef>
            <a:spcAft>
              <a:spcPct val="15000"/>
            </a:spcAft>
            <a:buChar char="••"/>
          </a:pPr>
          <a:r>
            <a:rPr lang="es-CO" sz="1400" kern="1200" dirty="0" smtClean="0"/>
            <a:t>Acepta sin mayores juicios – </a:t>
          </a:r>
          <a:r>
            <a:rPr lang="es-CO" sz="1400" kern="1200" dirty="0" err="1" smtClean="0"/>
            <a:t>normatización</a:t>
          </a:r>
          <a:endParaRPr lang="es-ES" sz="1400" kern="1200" dirty="0"/>
        </a:p>
        <a:p>
          <a:pPr marL="114300" lvl="1" indent="-114300" algn="l" defTabSz="622300">
            <a:lnSpc>
              <a:spcPct val="90000"/>
            </a:lnSpc>
            <a:spcBef>
              <a:spcPct val="0"/>
            </a:spcBef>
            <a:spcAft>
              <a:spcPct val="15000"/>
            </a:spcAft>
            <a:buChar char="••"/>
          </a:pPr>
          <a:r>
            <a:rPr lang="es-CO" sz="1400" kern="1200" smtClean="0"/>
            <a:t>Argumentos de autoridad</a:t>
          </a:r>
          <a:endParaRPr lang="es-ES" sz="1400" kern="1200" dirty="0"/>
        </a:p>
        <a:p>
          <a:pPr marL="114300" lvl="1" indent="-114300" algn="l" defTabSz="622300">
            <a:lnSpc>
              <a:spcPct val="90000"/>
            </a:lnSpc>
            <a:spcBef>
              <a:spcPct val="0"/>
            </a:spcBef>
            <a:spcAft>
              <a:spcPct val="15000"/>
            </a:spcAft>
            <a:buChar char="••"/>
          </a:pPr>
          <a:r>
            <a:rPr lang="es-CO" sz="1400" kern="1200" dirty="0" smtClean="0"/>
            <a:t>Alta estima por la tradición, autoridad, familia y valores morales</a:t>
          </a:r>
          <a:endParaRPr lang="es-ES" sz="1400" kern="1200" dirty="0"/>
        </a:p>
      </dsp:txBody>
      <dsp:txXfrm>
        <a:off x="4375214" y="4756519"/>
        <a:ext cx="3855367" cy="1441442"/>
      </dsp:txXfrm>
    </dsp:sp>
    <dsp:sp modelId="{1CD15FC3-855D-45FE-919B-A951BCA9734D}">
      <dsp:nvSpPr>
        <dsp:cNvPr id="0" name=""/>
        <dsp:cNvSpPr/>
      </dsp:nvSpPr>
      <dsp:spPr>
        <a:xfrm>
          <a:off x="2611027" y="1921025"/>
          <a:ext cx="2473888" cy="2473888"/>
        </a:xfrm>
        <a:prstGeom prst="gear6">
          <a:avLst/>
        </a:prstGeom>
        <a:solidFill>
          <a:schemeClr val="accent4">
            <a:hueOff val="-246306"/>
            <a:satOff val="7355"/>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effectLst/>
            </a:rPr>
            <a:t>Mentalidad moderna</a:t>
          </a:r>
          <a:endParaRPr lang="es-ES" sz="1600" b="1" kern="1200" dirty="0">
            <a:solidFill>
              <a:schemeClr val="tx1"/>
            </a:solidFill>
            <a:effectLst/>
          </a:endParaRPr>
        </a:p>
      </dsp:txBody>
      <dsp:txXfrm>
        <a:off x="3233836" y="2547598"/>
        <a:ext cx="1228270" cy="1220742"/>
      </dsp:txXfrm>
    </dsp:sp>
    <dsp:sp modelId="{9C35959C-5121-4998-94BB-2F2FC4A63B8F}">
      <dsp:nvSpPr>
        <dsp:cNvPr id="0" name=""/>
        <dsp:cNvSpPr/>
      </dsp:nvSpPr>
      <dsp:spPr>
        <a:xfrm>
          <a:off x="0" y="3564588"/>
          <a:ext cx="3971228" cy="1529067"/>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246306"/>
              <a:satOff val="7355"/>
              <a:lumOff val="2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t>La razón: para comprender y relacionarse con el mundo</a:t>
          </a:r>
          <a:endParaRPr lang="es-ES" sz="1400" kern="1200" dirty="0"/>
        </a:p>
        <a:p>
          <a:pPr marL="114300" lvl="1" indent="-114300" algn="l" defTabSz="622300">
            <a:lnSpc>
              <a:spcPct val="90000"/>
            </a:lnSpc>
            <a:spcBef>
              <a:spcPct val="0"/>
            </a:spcBef>
            <a:spcAft>
              <a:spcPct val="15000"/>
            </a:spcAft>
            <a:buChar char="••"/>
          </a:pPr>
          <a:r>
            <a:rPr lang="es-CO" sz="1400" kern="1200" dirty="0" smtClean="0"/>
            <a:t>Conocimiento científico: razonamiento inductivo-deductivo</a:t>
          </a:r>
          <a:endParaRPr lang="es-ES" sz="1400" kern="1200" dirty="0"/>
        </a:p>
        <a:p>
          <a:pPr marL="114300" lvl="1" indent="-114300" algn="l" defTabSz="622300">
            <a:lnSpc>
              <a:spcPct val="90000"/>
            </a:lnSpc>
            <a:spcBef>
              <a:spcPct val="0"/>
            </a:spcBef>
            <a:spcAft>
              <a:spcPct val="15000"/>
            </a:spcAft>
            <a:buChar char="••"/>
          </a:pPr>
          <a:r>
            <a:rPr lang="es-CO" sz="1400" kern="1200" dirty="0" smtClean="0"/>
            <a:t> Autonomía de la vida política y económica con respecto a la religión</a:t>
          </a:r>
          <a:endParaRPr lang="es-ES" sz="1400" kern="1200" dirty="0"/>
        </a:p>
      </dsp:txBody>
      <dsp:txXfrm>
        <a:off x="44785" y="3609373"/>
        <a:ext cx="3881658" cy="1439497"/>
      </dsp:txXfrm>
    </dsp:sp>
    <dsp:sp modelId="{3D0D38BB-FF10-4D2C-B84E-7494A549B24E}">
      <dsp:nvSpPr>
        <dsp:cNvPr id="0" name=""/>
        <dsp:cNvSpPr/>
      </dsp:nvSpPr>
      <dsp:spPr>
        <a:xfrm rot="20700000">
          <a:off x="3996657" y="214295"/>
          <a:ext cx="2423906" cy="2423906"/>
        </a:xfrm>
        <a:prstGeom prst="gear6">
          <a:avLst/>
        </a:prstGeom>
        <a:solidFill>
          <a:schemeClr val="accent4">
            <a:hueOff val="-492612"/>
            <a:satOff val="14709"/>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effectLst/>
            </a:rPr>
            <a:t>Mentalidad posmoderna</a:t>
          </a:r>
          <a:endParaRPr lang="es-ES" sz="1600" b="1" kern="1200" dirty="0">
            <a:solidFill>
              <a:schemeClr val="tx1"/>
            </a:solidFill>
            <a:effectLst/>
          </a:endParaRPr>
        </a:p>
      </dsp:txBody>
      <dsp:txXfrm rot="-20700000">
        <a:off x="4528291" y="745928"/>
        <a:ext cx="1360638" cy="1360638"/>
      </dsp:txXfrm>
    </dsp:sp>
    <dsp:sp modelId="{B8398C13-14BB-4FA2-AA7C-2694761742B1}">
      <dsp:nvSpPr>
        <dsp:cNvPr id="0" name=""/>
        <dsp:cNvSpPr/>
      </dsp:nvSpPr>
      <dsp:spPr>
        <a:xfrm>
          <a:off x="5943276" y="620705"/>
          <a:ext cx="3739718" cy="1503078"/>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492612"/>
              <a:satOff val="14709"/>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t>Desencanto a la razón moderna</a:t>
          </a:r>
          <a:endParaRPr lang="es-ES" sz="1400" kern="1200" dirty="0"/>
        </a:p>
        <a:p>
          <a:pPr marL="114300" lvl="1" indent="-114300" algn="l" defTabSz="622300">
            <a:lnSpc>
              <a:spcPct val="90000"/>
            </a:lnSpc>
            <a:spcBef>
              <a:spcPct val="0"/>
            </a:spcBef>
            <a:spcAft>
              <a:spcPct val="15000"/>
            </a:spcAft>
            <a:buChar char="••"/>
          </a:pPr>
          <a:r>
            <a:rPr lang="es-CO" sz="1400" kern="1200" dirty="0" smtClean="0"/>
            <a:t>Desarrollo de lo emotivo, lo experiencial, lo corporal</a:t>
          </a:r>
          <a:endParaRPr lang="es-ES" sz="1400" kern="1200" dirty="0"/>
        </a:p>
        <a:p>
          <a:pPr marL="114300" lvl="1" indent="-114300" algn="l" defTabSz="622300">
            <a:lnSpc>
              <a:spcPct val="90000"/>
            </a:lnSpc>
            <a:spcBef>
              <a:spcPct val="0"/>
            </a:spcBef>
            <a:spcAft>
              <a:spcPct val="15000"/>
            </a:spcAft>
            <a:buChar char="••"/>
          </a:pPr>
          <a:r>
            <a:rPr lang="es-CO" sz="1400" kern="1200" dirty="0" smtClean="0"/>
            <a:t>Quiebre de los </a:t>
          </a:r>
          <a:r>
            <a:rPr lang="es-CO" sz="1400" kern="1200" dirty="0" err="1" smtClean="0"/>
            <a:t>metarrelatos</a:t>
          </a:r>
          <a:endParaRPr lang="es-ES" sz="1400" kern="1200" dirty="0"/>
        </a:p>
        <a:p>
          <a:pPr marL="114300" lvl="1" indent="-114300" algn="l" defTabSz="622300">
            <a:lnSpc>
              <a:spcPct val="90000"/>
            </a:lnSpc>
            <a:spcBef>
              <a:spcPct val="0"/>
            </a:spcBef>
            <a:spcAft>
              <a:spcPct val="15000"/>
            </a:spcAft>
            <a:buChar char="••"/>
          </a:pPr>
          <a:r>
            <a:rPr lang="es-CO" sz="1400" kern="1200" dirty="0" smtClean="0"/>
            <a:t>Exaltación de lo subjetivo, fragmentado, lo débil</a:t>
          </a:r>
          <a:endParaRPr lang="es-ES" sz="1400" kern="1200" dirty="0"/>
        </a:p>
      </dsp:txBody>
      <dsp:txXfrm>
        <a:off x="5987300" y="664729"/>
        <a:ext cx="3651670" cy="1415030"/>
      </dsp:txXfrm>
    </dsp:sp>
    <dsp:sp modelId="{32DBB388-2C50-4881-8B71-022E0D882253}">
      <dsp:nvSpPr>
        <dsp:cNvPr id="0" name=""/>
        <dsp:cNvSpPr/>
      </dsp:nvSpPr>
      <dsp:spPr>
        <a:xfrm>
          <a:off x="4351002" y="2198890"/>
          <a:ext cx="4354044" cy="4354044"/>
        </a:xfrm>
        <a:prstGeom prst="circularArrow">
          <a:avLst>
            <a:gd name="adj1" fmla="val 4687"/>
            <a:gd name="adj2" fmla="val 299029"/>
            <a:gd name="adj3" fmla="val 2549499"/>
            <a:gd name="adj4" fmla="val 15791252"/>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8748FF-1DFB-4B50-91BA-152A0F0D2475}">
      <dsp:nvSpPr>
        <dsp:cNvPr id="0" name=""/>
        <dsp:cNvSpPr/>
      </dsp:nvSpPr>
      <dsp:spPr>
        <a:xfrm>
          <a:off x="2172906" y="1365105"/>
          <a:ext cx="3163485" cy="3163485"/>
        </a:xfrm>
        <a:prstGeom prst="leftCircularArrow">
          <a:avLst>
            <a:gd name="adj1" fmla="val 6452"/>
            <a:gd name="adj2" fmla="val 429999"/>
            <a:gd name="adj3" fmla="val 10489124"/>
            <a:gd name="adj4" fmla="val 14837806"/>
            <a:gd name="adj5" fmla="val 7527"/>
          </a:avLst>
        </a:prstGeom>
        <a:solidFill>
          <a:schemeClr val="accent4">
            <a:hueOff val="-246306"/>
            <a:satOff val="7355"/>
            <a:lumOff val="2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4D48A7-FBE7-40BD-B1E7-A2DB85062406}">
      <dsp:nvSpPr>
        <dsp:cNvPr id="0" name=""/>
        <dsp:cNvSpPr/>
      </dsp:nvSpPr>
      <dsp:spPr>
        <a:xfrm>
          <a:off x="3435983" y="-325173"/>
          <a:ext cx="3410874" cy="3410874"/>
        </a:xfrm>
        <a:prstGeom prst="circularArrow">
          <a:avLst>
            <a:gd name="adj1" fmla="val 5984"/>
            <a:gd name="adj2" fmla="val 394124"/>
            <a:gd name="adj3" fmla="val 13313824"/>
            <a:gd name="adj4" fmla="val 10508221"/>
            <a:gd name="adj5" fmla="val 6981"/>
          </a:avLst>
        </a:prstGeom>
        <a:solidFill>
          <a:schemeClr val="accent4">
            <a:hueOff val="-492612"/>
            <a:satOff val="14709"/>
            <a:lumOff val="568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A7B46-ADB7-4166-A6FE-91A205ED5C55}">
      <dsp:nvSpPr>
        <dsp:cNvPr id="0" name=""/>
        <dsp:cNvSpPr/>
      </dsp:nvSpPr>
      <dsp:spPr>
        <a:xfrm>
          <a:off x="766630" y="2709333"/>
          <a:ext cx="502579" cy="832669"/>
        </a:xfrm>
        <a:custGeom>
          <a:avLst/>
          <a:gdLst/>
          <a:ahLst/>
          <a:cxnLst/>
          <a:rect l="0" t="0" r="0" b="0"/>
          <a:pathLst>
            <a:path>
              <a:moveTo>
                <a:pt x="0" y="0"/>
              </a:moveTo>
              <a:lnTo>
                <a:pt x="251289" y="0"/>
              </a:lnTo>
              <a:lnTo>
                <a:pt x="251289" y="832669"/>
              </a:lnTo>
              <a:lnTo>
                <a:pt x="502579" y="832669"/>
              </a:lnTo>
            </a:path>
          </a:pathLst>
        </a:custGeom>
        <a:noFill/>
        <a:ln w="15875"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effectLst>
              <a:outerShdw blurRad="50800" dist="38100" dir="2700000" algn="tl" rotWithShape="0">
                <a:prstClr val="black">
                  <a:alpha val="40000"/>
                </a:prstClr>
              </a:outerShdw>
            </a:effectLst>
          </a:endParaRPr>
        </a:p>
      </dsp:txBody>
      <dsp:txXfrm>
        <a:off x="993606" y="3101353"/>
        <a:ext cx="48629" cy="48629"/>
      </dsp:txXfrm>
    </dsp:sp>
    <dsp:sp modelId="{FB787970-71D5-4FDC-876C-23AE93F2F2AE}">
      <dsp:nvSpPr>
        <dsp:cNvPr id="0" name=""/>
        <dsp:cNvSpPr/>
      </dsp:nvSpPr>
      <dsp:spPr>
        <a:xfrm>
          <a:off x="766630" y="1876663"/>
          <a:ext cx="502579" cy="832669"/>
        </a:xfrm>
        <a:custGeom>
          <a:avLst/>
          <a:gdLst/>
          <a:ahLst/>
          <a:cxnLst/>
          <a:rect l="0" t="0" r="0" b="0"/>
          <a:pathLst>
            <a:path>
              <a:moveTo>
                <a:pt x="0" y="832669"/>
              </a:moveTo>
              <a:lnTo>
                <a:pt x="251289" y="832669"/>
              </a:lnTo>
              <a:lnTo>
                <a:pt x="251289" y="0"/>
              </a:lnTo>
              <a:lnTo>
                <a:pt x="502579" y="0"/>
              </a:lnTo>
            </a:path>
          </a:pathLst>
        </a:custGeom>
        <a:noFill/>
        <a:ln w="15875"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effectLst>
              <a:outerShdw blurRad="50800" dist="38100" dir="2700000" algn="tl" rotWithShape="0">
                <a:prstClr val="black">
                  <a:alpha val="40000"/>
                </a:prstClr>
              </a:outerShdw>
            </a:effectLst>
          </a:endParaRPr>
        </a:p>
      </dsp:txBody>
      <dsp:txXfrm>
        <a:off x="993606" y="2268684"/>
        <a:ext cx="48629" cy="48629"/>
      </dsp:txXfrm>
    </dsp:sp>
    <dsp:sp modelId="{C257AE7E-9A61-42FE-9F77-7E5DFABA9664}">
      <dsp:nvSpPr>
        <dsp:cNvPr id="0" name=""/>
        <dsp:cNvSpPr/>
      </dsp:nvSpPr>
      <dsp:spPr>
        <a:xfrm rot="16200000">
          <a:off x="-1632557" y="2326269"/>
          <a:ext cx="4032250" cy="76612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CO" sz="4400" kern="1200" dirty="0" smtClean="0">
              <a:solidFill>
                <a:schemeClr val="tx1"/>
              </a:solidFill>
              <a:effectLst>
                <a:outerShdw blurRad="50800" dist="38100" dir="2700000" algn="tl" rotWithShape="0">
                  <a:prstClr val="black">
                    <a:alpha val="40000"/>
                  </a:prstClr>
                </a:outerShdw>
              </a:effectLst>
            </a:rPr>
            <a:t>Secularización</a:t>
          </a:r>
          <a:endParaRPr lang="es-ES" sz="4400" kern="1200" dirty="0">
            <a:solidFill>
              <a:schemeClr val="tx1"/>
            </a:solidFill>
            <a:effectLst>
              <a:outerShdw blurRad="50800" dist="38100" dir="2700000" algn="tl" rotWithShape="0">
                <a:prstClr val="black">
                  <a:alpha val="40000"/>
                </a:prstClr>
              </a:outerShdw>
            </a:effectLst>
          </a:endParaRPr>
        </a:p>
      </dsp:txBody>
      <dsp:txXfrm>
        <a:off x="-1632557" y="2326269"/>
        <a:ext cx="4032250" cy="766127"/>
      </dsp:txXfrm>
    </dsp:sp>
    <dsp:sp modelId="{500F1505-A9C6-46C1-B97E-72A8B631680D}">
      <dsp:nvSpPr>
        <dsp:cNvPr id="0" name=""/>
        <dsp:cNvSpPr/>
      </dsp:nvSpPr>
      <dsp:spPr>
        <a:xfrm>
          <a:off x="1269210" y="1139760"/>
          <a:ext cx="4210914" cy="147380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kern="1200" dirty="0" smtClean="0">
              <a:effectLst>
                <a:outerShdw blurRad="50800" dist="38100" dir="2700000" algn="tl" rotWithShape="0">
                  <a:prstClr val="black">
                    <a:alpha val="40000"/>
                  </a:prstClr>
                </a:outerShdw>
              </a:effectLst>
            </a:rPr>
            <a:t>1. Negar la dimensión religiosa. Sólo para el ámbito privado</a:t>
          </a:r>
          <a:endParaRPr lang="es-ES" sz="2500" kern="1200" dirty="0">
            <a:effectLst>
              <a:outerShdw blurRad="50800" dist="38100" dir="2700000" algn="tl" rotWithShape="0">
                <a:prstClr val="black">
                  <a:alpha val="40000"/>
                </a:prstClr>
              </a:outerShdw>
            </a:effectLst>
          </a:endParaRPr>
        </a:p>
      </dsp:txBody>
      <dsp:txXfrm>
        <a:off x="1269210" y="1139760"/>
        <a:ext cx="4210914" cy="1473807"/>
      </dsp:txXfrm>
    </dsp:sp>
    <dsp:sp modelId="{38A7A2CA-2092-49B9-A064-CB566A7C0476}">
      <dsp:nvSpPr>
        <dsp:cNvPr id="0" name=""/>
        <dsp:cNvSpPr/>
      </dsp:nvSpPr>
      <dsp:spPr>
        <a:xfrm>
          <a:off x="1269210" y="2805099"/>
          <a:ext cx="4210914" cy="147380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dirty="0" smtClean="0">
              <a:effectLst>
                <a:outerShdw blurRad="50800" dist="38100" dir="2700000" algn="tl" rotWithShape="0">
                  <a:prstClr val="black">
                    <a:alpha val="40000"/>
                  </a:prstClr>
                </a:outerShdw>
              </a:effectLst>
            </a:rPr>
            <a:t>2. Aumento del ateísmo y la </a:t>
          </a:r>
          <a:r>
            <a:rPr lang="es-CO" sz="2400" kern="1200" dirty="0" err="1" smtClean="0">
              <a:effectLst>
                <a:outerShdw blurRad="50800" dist="38100" dir="2700000" algn="tl" rotWithShape="0">
                  <a:prstClr val="black">
                    <a:alpha val="40000"/>
                  </a:prstClr>
                </a:outerShdw>
              </a:effectLst>
            </a:rPr>
            <a:t>indeiferencia</a:t>
          </a:r>
          <a:r>
            <a:rPr lang="es-CO" sz="2400" kern="1200" dirty="0" smtClean="0">
              <a:effectLst>
                <a:outerShdw blurRad="50800" dist="38100" dir="2700000" algn="tl" rotWithShape="0">
                  <a:prstClr val="black">
                    <a:alpha val="40000"/>
                  </a:prstClr>
                </a:outerShdw>
              </a:effectLst>
            </a:rPr>
            <a:t>. Cada vez se cree menos </a:t>
          </a:r>
          <a:endParaRPr lang="es-ES" sz="2400" kern="1200" dirty="0">
            <a:effectLst>
              <a:outerShdw blurRad="50800" dist="38100" dir="2700000" algn="tl" rotWithShape="0">
                <a:prstClr val="black">
                  <a:alpha val="40000"/>
                </a:prstClr>
              </a:outerShdw>
            </a:effectLst>
          </a:endParaRPr>
        </a:p>
      </dsp:txBody>
      <dsp:txXfrm>
        <a:off x="1269210" y="2805099"/>
        <a:ext cx="4210914" cy="147380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6B14565-BC6B-4C02-AE3E-15F691EA0619}" type="datetimeFigureOut">
              <a:rPr lang="es-ES" smtClean="0"/>
              <a:t>30/09/2015</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337911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6B14565-BC6B-4C02-AE3E-15F691EA0619}" type="datetimeFigureOut">
              <a:rPr lang="es-ES" smtClean="0"/>
              <a:t>30/09/2015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54998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6B14565-BC6B-4C02-AE3E-15F691EA0619}" type="datetimeFigureOut">
              <a:rPr lang="es-ES" smtClean="0"/>
              <a:t>30/09/2015</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132EA2-993E-4A8F-9678-D41404BECE27}"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976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6B14565-BC6B-4C02-AE3E-15F691EA0619}" type="datetimeFigureOut">
              <a:rPr lang="es-ES" smtClean="0"/>
              <a:t>30/09/2015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128124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6B14565-BC6B-4C02-AE3E-15F691EA0619}" type="datetimeFigureOut">
              <a:rPr lang="es-ES" smtClean="0"/>
              <a:t>30/09/2015</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132EA2-993E-4A8F-9678-D41404BECE27}"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724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6B14565-BC6B-4C02-AE3E-15F691EA0619}" type="datetimeFigureOut">
              <a:rPr lang="es-ES" smtClean="0"/>
              <a:t>30/09/2015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299362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14565-BC6B-4C02-AE3E-15F691EA0619}" type="datetimeFigureOut">
              <a:rPr lang="es-ES" smtClean="0"/>
              <a:t>30/09/2015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358075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14565-BC6B-4C02-AE3E-15F691EA0619}" type="datetimeFigureOut">
              <a:rPr lang="es-ES" smtClean="0"/>
              <a:t>30/09/2015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4109581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E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5655679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E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3078098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E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Tree>
    <p:extLst>
      <p:ext uri="{BB962C8B-B14F-4D97-AF65-F5344CB8AC3E}">
        <p14:creationId xmlns:p14="http://schemas.microsoft.com/office/powerpoint/2010/main" val="812106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14565-BC6B-4C02-AE3E-15F691EA0619}" type="datetimeFigureOut">
              <a:rPr lang="es-ES" smtClean="0"/>
              <a:t>30/09/2015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1613513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E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6727388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s-E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9609425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s-E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Tree>
    <p:extLst>
      <p:ext uri="{BB962C8B-B14F-4D97-AF65-F5344CB8AC3E}">
        <p14:creationId xmlns:p14="http://schemas.microsoft.com/office/powerpoint/2010/main" val="934843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s-E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Tree>
    <p:extLst>
      <p:ext uri="{BB962C8B-B14F-4D97-AF65-F5344CB8AC3E}">
        <p14:creationId xmlns:p14="http://schemas.microsoft.com/office/powerpoint/2010/main" val="37939648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E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Tree>
    <p:extLst>
      <p:ext uri="{BB962C8B-B14F-4D97-AF65-F5344CB8AC3E}">
        <p14:creationId xmlns:p14="http://schemas.microsoft.com/office/powerpoint/2010/main" val="38285319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E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7919101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E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Tree>
    <p:extLst>
      <p:ext uri="{BB962C8B-B14F-4D97-AF65-F5344CB8AC3E}">
        <p14:creationId xmlns:p14="http://schemas.microsoft.com/office/powerpoint/2010/main" val="31884557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E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Tree>
    <p:extLst>
      <p:ext uri="{BB962C8B-B14F-4D97-AF65-F5344CB8AC3E}">
        <p14:creationId xmlns:p14="http://schemas.microsoft.com/office/powerpoint/2010/main" val="4999507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25344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463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6B14565-BC6B-4C02-AE3E-15F691EA0619}" type="datetimeFigureOut">
              <a:rPr lang="es-ES" smtClean="0"/>
              <a:t>30/09/2015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498483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9376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69167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06748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91450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77431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44651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85814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60313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2264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B14565-BC6B-4C02-AE3E-15F691EA0619}" type="datetimeFigureOut">
              <a:rPr lang="es-ES" smtClean="0"/>
              <a:t>30/09/2015</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314287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B14565-BC6B-4C02-AE3E-15F691EA0619}" type="datetimeFigureOut">
              <a:rPr lang="es-ES" smtClean="0"/>
              <a:t>30/09/2015</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343158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B14565-BC6B-4C02-AE3E-15F691EA0619}" type="datetimeFigureOut">
              <a:rPr lang="es-ES" smtClean="0"/>
              <a:t>30/09/2015</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111141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14565-BC6B-4C02-AE3E-15F691EA0619}" type="datetimeFigureOut">
              <a:rPr lang="es-ES" smtClean="0"/>
              <a:t>30/09/2015</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38009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B14565-BC6B-4C02-AE3E-15F691EA0619}" type="datetimeFigureOut">
              <a:rPr lang="es-ES" smtClean="0"/>
              <a:t>30/09/2015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372949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B14565-BC6B-4C02-AE3E-15F691EA0619}" type="datetimeFigureOut">
              <a:rPr lang="es-ES" smtClean="0"/>
              <a:t>30/09/2015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132EA2-993E-4A8F-9678-D41404BECE27}" type="slidenum">
              <a:rPr lang="es-ES" smtClean="0"/>
              <a:t>‹Nº›</a:t>
            </a:fld>
            <a:endParaRPr lang="es-ES"/>
          </a:p>
        </p:txBody>
      </p:sp>
    </p:spTree>
    <p:extLst>
      <p:ext uri="{BB962C8B-B14F-4D97-AF65-F5344CB8AC3E}">
        <p14:creationId xmlns:p14="http://schemas.microsoft.com/office/powerpoint/2010/main" val="112909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B14565-BC6B-4C02-AE3E-15F691EA0619}" type="datetimeFigureOut">
              <a:rPr lang="es-ES" smtClean="0"/>
              <a:t>30/09/2015</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132EA2-993E-4A8F-9678-D41404BECE27}" type="slidenum">
              <a:rPr lang="es-ES" smtClean="0"/>
              <a:t>‹Nº›</a:t>
            </a:fld>
            <a:endParaRPr lang="es-ES"/>
          </a:p>
        </p:txBody>
      </p:sp>
    </p:spTree>
    <p:extLst>
      <p:ext uri="{BB962C8B-B14F-4D97-AF65-F5344CB8AC3E}">
        <p14:creationId xmlns:p14="http://schemas.microsoft.com/office/powerpoint/2010/main" val="179362075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6B14565-BC6B-4C02-AE3E-15F691EA0619}" type="datetimeFigureOut">
              <a:rPr lang="es-ES" smtClean="0">
                <a:solidFill>
                  <a:prstClr val="black">
                    <a:lumMod val="50000"/>
                    <a:lumOff val="50000"/>
                  </a:prstClr>
                </a:solidFill>
              </a:rPr>
              <a:pPr/>
              <a:t>30/09/2015</a:t>
            </a:fld>
            <a:endParaRPr lang="es-ES">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2132EA2-993E-4A8F-9678-D41404BECE27}" type="slidenum">
              <a:rPr lang="es-ES" smtClean="0">
                <a:solidFill>
                  <a:prstClr val="black">
                    <a:lumMod val="50000"/>
                    <a:lumOff val="50000"/>
                  </a:prstClr>
                </a:solidFill>
              </a:rPr>
              <a:pPr/>
              <a:t>‹Nº›</a:t>
            </a:fld>
            <a:endParaRPr lang="es-ES">
              <a:solidFill>
                <a:prstClr val="black">
                  <a:lumMod val="50000"/>
                  <a:lumOff val="50000"/>
                </a:prstClr>
              </a:solidFill>
            </a:endParaRPr>
          </a:p>
        </p:txBody>
      </p:sp>
    </p:spTree>
    <p:extLst>
      <p:ext uri="{BB962C8B-B14F-4D97-AF65-F5344CB8AC3E}">
        <p14:creationId xmlns:p14="http://schemas.microsoft.com/office/powerpoint/2010/main" val="289242437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AF84D-D1D8-4C94-A14A-2299960FE7D3}" type="datetimeFigureOut">
              <a:rPr lang="es-ES" smtClean="0">
                <a:solidFill>
                  <a:prstClr val="black">
                    <a:tint val="75000"/>
                  </a:prstClr>
                </a:solidFill>
              </a:rPr>
              <a:pPr/>
              <a:t>30/09/2015</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0B73F-F55D-4311-8417-9F9C0F850E7E}"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019711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080516" y="1212006"/>
            <a:ext cx="7704715" cy="2262781"/>
          </a:xfrm>
        </p:spPr>
        <p:txBody>
          <a:bodyPr>
            <a:normAutofit fontScale="90000"/>
          </a:bodyPr>
          <a:lstStyle/>
          <a:p>
            <a:pPr algn="ctr"/>
            <a:r>
              <a:rPr lang="es-CO" dirty="0" smtClean="0"/>
              <a:t>Apuntes para conocer la </a:t>
            </a:r>
            <a:r>
              <a:rPr lang="es-CO" u="sng" dirty="0" smtClean="0">
                <a:solidFill>
                  <a:schemeClr val="tx1"/>
                </a:solidFill>
              </a:rPr>
              <a:t>ciudad</a:t>
            </a:r>
            <a:r>
              <a:rPr lang="es-CO" dirty="0" smtClean="0">
                <a:solidFill>
                  <a:schemeClr val="tx1"/>
                </a:solidFill>
              </a:rPr>
              <a:t> </a:t>
            </a:r>
            <a:r>
              <a:rPr lang="es-CO" dirty="0" smtClean="0"/>
              <a:t>y pensar la </a:t>
            </a:r>
            <a:r>
              <a:rPr lang="es-CO" u="sng" dirty="0" smtClean="0">
                <a:solidFill>
                  <a:schemeClr val="tx1"/>
                </a:solidFill>
              </a:rPr>
              <a:t>evangelización</a:t>
            </a:r>
            <a:endParaRPr lang="es-ES" u="sng" dirty="0">
              <a:solidFill>
                <a:schemeClr val="tx1"/>
              </a:solidFill>
            </a:endParaRPr>
          </a:p>
        </p:txBody>
      </p:sp>
      <p:sp>
        <p:nvSpPr>
          <p:cNvPr id="3" name="Subtítulo 2"/>
          <p:cNvSpPr>
            <a:spLocks noGrp="1"/>
          </p:cNvSpPr>
          <p:nvPr>
            <p:ph type="subTitle" idx="1"/>
          </p:nvPr>
        </p:nvSpPr>
        <p:spPr>
          <a:xfrm>
            <a:off x="2243642" y="4319009"/>
            <a:ext cx="9092840" cy="1884363"/>
          </a:xfrm>
        </p:spPr>
        <p:txBody>
          <a:bodyPr>
            <a:normAutofit/>
          </a:bodyPr>
          <a:lstStyle/>
          <a:p>
            <a:r>
              <a:rPr lang="es-CO" b="1" dirty="0" smtClean="0">
                <a:solidFill>
                  <a:schemeClr val="tx1"/>
                </a:solidFill>
              </a:rPr>
              <a:t>Olga Vásquez – Secretaria del Centro de Dimensión social de la evangelización</a:t>
            </a:r>
          </a:p>
          <a:p>
            <a:r>
              <a:rPr lang="es-CO" b="1" dirty="0" smtClean="0">
                <a:solidFill>
                  <a:schemeClr val="tx1"/>
                </a:solidFill>
              </a:rPr>
              <a:t>Alejandra Martínez Roa – Secretaria del Observatorio Arquidiocesano de Evangelización</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158" y="218106"/>
            <a:ext cx="2052802" cy="1539794"/>
          </a:xfrm>
          <a:prstGeom prst="rect">
            <a:avLst/>
          </a:prstGeom>
        </p:spPr>
      </p:pic>
    </p:spTree>
    <p:extLst>
      <p:ext uri="{BB962C8B-B14F-4D97-AF65-F5344CB8AC3E}">
        <p14:creationId xmlns:p14="http://schemas.microsoft.com/office/powerpoint/2010/main" val="2532259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33853" y="450798"/>
            <a:ext cx="8124294" cy="5773666"/>
          </a:xfrm>
          <a:prstGeom prst="rect">
            <a:avLst/>
          </a:prstGeom>
        </p:spPr>
      </p:pic>
    </p:spTree>
    <p:extLst>
      <p:ext uri="{BB962C8B-B14F-4D97-AF65-F5344CB8AC3E}">
        <p14:creationId xmlns:p14="http://schemas.microsoft.com/office/powerpoint/2010/main" val="615182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15" y="554673"/>
            <a:ext cx="5227813" cy="5259163"/>
          </a:xfrm>
          <a:prstGeom prst="rect">
            <a:avLst/>
          </a:prstGeom>
        </p:spPr>
      </p:pic>
      <p:sp>
        <p:nvSpPr>
          <p:cNvPr id="5" name="Rectángulo 4"/>
          <p:cNvSpPr/>
          <p:nvPr/>
        </p:nvSpPr>
        <p:spPr>
          <a:xfrm>
            <a:off x="5929263" y="2750594"/>
            <a:ext cx="5683826" cy="3416320"/>
          </a:xfrm>
          <a:prstGeom prst="rect">
            <a:avLst/>
          </a:prstGeom>
        </p:spPr>
        <p:txBody>
          <a:bodyPr wrap="square">
            <a:spAutoFit/>
          </a:bodyPr>
          <a:lstStyle/>
          <a:p>
            <a:r>
              <a:rPr lang="es-CO" sz="3600" dirty="0">
                <a:solidFill>
                  <a:prstClr val="black"/>
                </a:solidFill>
                <a:latin typeface="Aparajita" pitchFamily="34" charset="0"/>
                <a:cs typeface="Aparajita" pitchFamily="34" charset="0"/>
              </a:rPr>
              <a:t>En Bogotá, el índice de pobreza por </a:t>
            </a:r>
            <a:r>
              <a:rPr lang="es-CO" sz="3600" dirty="0" smtClean="0">
                <a:solidFill>
                  <a:prstClr val="black"/>
                </a:solidFill>
                <a:latin typeface="Aparajita" pitchFamily="34" charset="0"/>
                <a:cs typeface="Aparajita" pitchFamily="34" charset="0"/>
              </a:rPr>
              <a:t>Necesidades Básicas Insatisfechas (NBI) mostró </a:t>
            </a:r>
            <a:r>
              <a:rPr lang="es-CO" sz="3600" dirty="0">
                <a:solidFill>
                  <a:prstClr val="black"/>
                </a:solidFill>
                <a:latin typeface="Aparajita" pitchFamily="34" charset="0"/>
                <a:cs typeface="Aparajita" pitchFamily="34" charset="0"/>
              </a:rPr>
              <a:t>una fuerte reducción. El </a:t>
            </a:r>
            <a:r>
              <a:rPr lang="es-CO" sz="3600" dirty="0" smtClean="0">
                <a:solidFill>
                  <a:prstClr val="black"/>
                </a:solidFill>
                <a:latin typeface="Aparajita" pitchFamily="34" charset="0"/>
                <a:cs typeface="Aparajita" pitchFamily="34" charset="0"/>
              </a:rPr>
              <a:t>porcentaje de </a:t>
            </a:r>
            <a:r>
              <a:rPr lang="es-CO" sz="3600" dirty="0">
                <a:solidFill>
                  <a:prstClr val="black"/>
                </a:solidFill>
                <a:latin typeface="Aparajita" pitchFamily="34" charset="0"/>
                <a:cs typeface="Aparajita" pitchFamily="34" charset="0"/>
              </a:rPr>
              <a:t>pobreza en el año 2011 fue de 5,2</a:t>
            </a:r>
            <a:r>
              <a:rPr lang="es-CO" sz="3600" dirty="0" smtClean="0">
                <a:solidFill>
                  <a:prstClr val="black"/>
                </a:solidFill>
                <a:latin typeface="Aparajita" pitchFamily="34" charset="0"/>
                <a:cs typeface="Aparajita" pitchFamily="34" charset="0"/>
              </a:rPr>
              <a:t>%, mientras </a:t>
            </a:r>
            <a:r>
              <a:rPr lang="es-CO" sz="3600" dirty="0">
                <a:solidFill>
                  <a:prstClr val="black"/>
                </a:solidFill>
                <a:latin typeface="Aparajita" pitchFamily="34" charset="0"/>
                <a:cs typeface="Aparajita" pitchFamily="34" charset="0"/>
              </a:rPr>
              <a:t>que para el año 2014 fue de 4,2</a:t>
            </a:r>
            <a:r>
              <a:rPr lang="es-CO" sz="3600" dirty="0" smtClean="0">
                <a:solidFill>
                  <a:prstClr val="black"/>
                </a:solidFill>
                <a:latin typeface="Aparajita" pitchFamily="34" charset="0"/>
                <a:cs typeface="Aparajita" pitchFamily="34" charset="0"/>
              </a:rPr>
              <a:t>%.</a:t>
            </a:r>
            <a:endParaRPr lang="es-CO" sz="3600" dirty="0">
              <a:solidFill>
                <a:prstClr val="black"/>
              </a:solidFill>
              <a:latin typeface="Aparajita" pitchFamily="34" charset="0"/>
              <a:cs typeface="Aparajita" pitchFamily="34" charset="0"/>
            </a:endParaRPr>
          </a:p>
        </p:txBody>
      </p:sp>
      <p:sp>
        <p:nvSpPr>
          <p:cNvPr id="6" name="Rectángulo 5"/>
          <p:cNvSpPr/>
          <p:nvPr/>
        </p:nvSpPr>
        <p:spPr>
          <a:xfrm>
            <a:off x="5929263" y="311306"/>
            <a:ext cx="5683826" cy="1569660"/>
          </a:xfrm>
          <a:prstGeom prst="rect">
            <a:avLst/>
          </a:prstGeom>
        </p:spPr>
        <p:txBody>
          <a:bodyPr wrap="square">
            <a:spAutoFit/>
          </a:bodyPr>
          <a:lstStyle/>
          <a:p>
            <a:pPr algn="ctr"/>
            <a:r>
              <a:rPr lang="es-CO" sz="4800" cap="all" dirty="0">
                <a:solidFill>
                  <a:prstClr val="black"/>
                </a:solidFill>
              </a:rPr>
              <a:t>Datos sobre pobreza</a:t>
            </a:r>
          </a:p>
        </p:txBody>
      </p:sp>
      <p:sp>
        <p:nvSpPr>
          <p:cNvPr id="7" name="CuadroTexto 6"/>
          <p:cNvSpPr txBox="1"/>
          <p:nvPr/>
        </p:nvSpPr>
        <p:spPr>
          <a:xfrm>
            <a:off x="945573" y="5974334"/>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405739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6338" y="197404"/>
            <a:ext cx="11564379" cy="6244960"/>
          </a:xfrm>
        </p:spPr>
      </p:pic>
    </p:spTree>
    <p:extLst>
      <p:ext uri="{BB962C8B-B14F-4D97-AF65-F5344CB8AC3E}">
        <p14:creationId xmlns:p14="http://schemas.microsoft.com/office/powerpoint/2010/main" val="1025734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91053" y="555992"/>
            <a:ext cx="7548322" cy="5645516"/>
          </a:xfrm>
        </p:spPr>
      </p:pic>
    </p:spTree>
    <p:extLst>
      <p:ext uri="{BB962C8B-B14F-4D97-AF65-F5344CB8AC3E}">
        <p14:creationId xmlns:p14="http://schemas.microsoft.com/office/powerpoint/2010/main" val="2803932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6729" y="434020"/>
            <a:ext cx="4518494" cy="6232001"/>
          </a:xfrm>
        </p:spPr>
      </p:pic>
      <p:sp>
        <p:nvSpPr>
          <p:cNvPr id="9" name="Rectángulo 8"/>
          <p:cNvSpPr/>
          <p:nvPr/>
        </p:nvSpPr>
        <p:spPr>
          <a:xfrm>
            <a:off x="5268967" y="456865"/>
            <a:ext cx="6275334" cy="6186309"/>
          </a:xfrm>
          <a:prstGeom prst="rect">
            <a:avLst/>
          </a:prstGeom>
        </p:spPr>
        <p:txBody>
          <a:bodyPr wrap="square">
            <a:spAutoFit/>
          </a:bodyPr>
          <a:lstStyle/>
          <a:p>
            <a:r>
              <a:rPr lang="es-CO" dirty="0">
                <a:solidFill>
                  <a:prstClr val="black"/>
                </a:solidFill>
                <a:latin typeface="DINNextLTPro-Light"/>
              </a:rPr>
              <a:t>Las mayores reducciones en el número </a:t>
            </a:r>
            <a:r>
              <a:rPr lang="es-CO" dirty="0" smtClean="0">
                <a:solidFill>
                  <a:prstClr val="black"/>
                </a:solidFill>
                <a:latin typeface="DINNextLTPro-Light"/>
              </a:rPr>
              <a:t>de personas </a:t>
            </a:r>
            <a:r>
              <a:rPr lang="es-CO" dirty="0">
                <a:solidFill>
                  <a:prstClr val="black"/>
                </a:solidFill>
                <a:latin typeface="DINNextLTPro-Light"/>
              </a:rPr>
              <a:t>pobres por NBI se produjeron </a:t>
            </a:r>
            <a:r>
              <a:rPr lang="es-CO" dirty="0" smtClean="0">
                <a:solidFill>
                  <a:prstClr val="black"/>
                </a:solidFill>
                <a:latin typeface="DINNextLTPro-Light"/>
              </a:rPr>
              <a:t>en </a:t>
            </a:r>
            <a:r>
              <a:rPr lang="es-ES" dirty="0" smtClean="0">
                <a:solidFill>
                  <a:prstClr val="black"/>
                </a:solidFill>
                <a:latin typeface="DINNextLTPro-Light"/>
              </a:rPr>
              <a:t>las </a:t>
            </a:r>
            <a:r>
              <a:rPr lang="es-ES" dirty="0">
                <a:solidFill>
                  <a:prstClr val="black"/>
                </a:solidFill>
                <a:latin typeface="DINNextLTPro-Light"/>
              </a:rPr>
              <a:t>localidades de:</a:t>
            </a:r>
          </a:p>
          <a:p>
            <a:r>
              <a:rPr lang="es-CO" dirty="0">
                <a:solidFill>
                  <a:prstClr val="black"/>
                </a:solidFill>
                <a:latin typeface="DINNextLTPro-UltraLightIt"/>
              </a:rPr>
              <a:t>• </a:t>
            </a:r>
            <a:r>
              <a:rPr lang="es-CO" i="1" dirty="0">
                <a:solidFill>
                  <a:prstClr val="black"/>
                </a:solidFill>
                <a:latin typeface="DINNextLTPro-LightItalic"/>
              </a:rPr>
              <a:t>San Cristóbal que pasó de </a:t>
            </a:r>
            <a:r>
              <a:rPr lang="es-CO" i="1" dirty="0" smtClean="0">
                <a:solidFill>
                  <a:prstClr val="black"/>
                </a:solidFill>
                <a:latin typeface="DINNextLTPro-LightItalic"/>
              </a:rPr>
              <a:t>tener 38.108 </a:t>
            </a:r>
            <a:r>
              <a:rPr lang="es-CO" i="1" dirty="0">
                <a:solidFill>
                  <a:prstClr val="black"/>
                </a:solidFill>
                <a:latin typeface="DINNextLTPro-LightItalic"/>
              </a:rPr>
              <a:t>personas pobres por NBI </a:t>
            </a:r>
            <a:r>
              <a:rPr lang="es-CO" i="1" dirty="0" smtClean="0">
                <a:solidFill>
                  <a:prstClr val="black"/>
                </a:solidFill>
                <a:latin typeface="DINNextLTPro-LightItalic"/>
              </a:rPr>
              <a:t>en 2011 </a:t>
            </a:r>
            <a:r>
              <a:rPr lang="es-CO" i="1" dirty="0">
                <a:solidFill>
                  <a:prstClr val="black"/>
                </a:solidFill>
                <a:latin typeface="DINNextLTPro-LightItalic"/>
              </a:rPr>
              <a:t>a 25.127 en 2014.</a:t>
            </a:r>
          </a:p>
          <a:p>
            <a:r>
              <a:rPr lang="es-CO" i="1" dirty="0">
                <a:solidFill>
                  <a:prstClr val="black"/>
                </a:solidFill>
                <a:latin typeface="DINNextLTPro-LightItalic"/>
              </a:rPr>
              <a:t>• Ciudad Bolívar que pasó de </a:t>
            </a:r>
            <a:r>
              <a:rPr lang="es-CO" i="1" dirty="0" smtClean="0">
                <a:solidFill>
                  <a:prstClr val="black"/>
                </a:solidFill>
                <a:latin typeface="DINNextLTPro-LightItalic"/>
              </a:rPr>
              <a:t>tener 62.839 </a:t>
            </a:r>
            <a:r>
              <a:rPr lang="es-CO" i="1" dirty="0">
                <a:solidFill>
                  <a:prstClr val="black"/>
                </a:solidFill>
                <a:latin typeface="DINNextLTPro-LightItalic"/>
              </a:rPr>
              <a:t>personas pobres por NBI </a:t>
            </a:r>
            <a:r>
              <a:rPr lang="es-CO" i="1" dirty="0" smtClean="0">
                <a:solidFill>
                  <a:prstClr val="black"/>
                </a:solidFill>
                <a:latin typeface="DINNextLTPro-LightItalic"/>
              </a:rPr>
              <a:t>en 2011 </a:t>
            </a:r>
            <a:r>
              <a:rPr lang="es-CO" i="1" dirty="0">
                <a:solidFill>
                  <a:prstClr val="black"/>
                </a:solidFill>
                <a:latin typeface="DINNextLTPro-LightItalic"/>
              </a:rPr>
              <a:t>a 47.033 en 2014.</a:t>
            </a:r>
          </a:p>
          <a:p>
            <a:r>
              <a:rPr lang="es-CO" i="1" dirty="0">
                <a:solidFill>
                  <a:prstClr val="black"/>
                </a:solidFill>
                <a:latin typeface="DINNextLTPro-LightItalic"/>
              </a:rPr>
              <a:t>• Bosa que pasó de tener 49.414 </a:t>
            </a:r>
            <a:r>
              <a:rPr lang="es-CO" i="1" dirty="0" smtClean="0">
                <a:solidFill>
                  <a:prstClr val="black"/>
                </a:solidFill>
                <a:latin typeface="DINNextLTPro-LightItalic"/>
              </a:rPr>
              <a:t>personas pobres </a:t>
            </a:r>
            <a:r>
              <a:rPr lang="es-CO" i="1" dirty="0">
                <a:solidFill>
                  <a:prstClr val="black"/>
                </a:solidFill>
                <a:latin typeface="DINNextLTPro-LightItalic"/>
              </a:rPr>
              <a:t>por NBI en 2011 </a:t>
            </a:r>
            <a:r>
              <a:rPr lang="es-CO" i="1" dirty="0" smtClean="0">
                <a:solidFill>
                  <a:prstClr val="black"/>
                </a:solidFill>
                <a:latin typeface="DINNextLTPro-LightItalic"/>
              </a:rPr>
              <a:t>a </a:t>
            </a:r>
            <a:r>
              <a:rPr lang="es-ES" i="1" dirty="0" smtClean="0">
                <a:solidFill>
                  <a:prstClr val="black"/>
                </a:solidFill>
                <a:latin typeface="DINNextLTPro-LightItalic"/>
              </a:rPr>
              <a:t>37.636 </a:t>
            </a:r>
            <a:r>
              <a:rPr lang="es-ES" i="1" dirty="0">
                <a:solidFill>
                  <a:prstClr val="black"/>
                </a:solidFill>
                <a:latin typeface="DINNextLTPro-LightItalic"/>
              </a:rPr>
              <a:t>en 2014.</a:t>
            </a:r>
          </a:p>
          <a:p>
            <a:r>
              <a:rPr lang="es-CO" i="1" dirty="0">
                <a:solidFill>
                  <a:prstClr val="black"/>
                </a:solidFill>
                <a:latin typeface="DINNextLTPro-LightItalic"/>
              </a:rPr>
              <a:t>• La Candelaria que pasó de </a:t>
            </a:r>
            <a:r>
              <a:rPr lang="es-CO" i="1" dirty="0" smtClean="0">
                <a:solidFill>
                  <a:prstClr val="black"/>
                </a:solidFill>
                <a:latin typeface="DINNextLTPro-LightItalic"/>
              </a:rPr>
              <a:t>tener 1.633 </a:t>
            </a:r>
            <a:r>
              <a:rPr lang="es-CO" i="1" dirty="0">
                <a:solidFill>
                  <a:prstClr val="black"/>
                </a:solidFill>
                <a:latin typeface="DINNextLTPro-LightItalic"/>
              </a:rPr>
              <a:t>personas pobres por NBI </a:t>
            </a:r>
            <a:r>
              <a:rPr lang="es-CO" i="1" dirty="0" smtClean="0">
                <a:solidFill>
                  <a:prstClr val="black"/>
                </a:solidFill>
                <a:latin typeface="DINNextLTPro-LightItalic"/>
              </a:rPr>
              <a:t>en 2011 </a:t>
            </a:r>
            <a:r>
              <a:rPr lang="es-CO" i="1" dirty="0">
                <a:solidFill>
                  <a:prstClr val="black"/>
                </a:solidFill>
                <a:latin typeface="DINNextLTPro-LightItalic"/>
              </a:rPr>
              <a:t>a 989 en 2014.</a:t>
            </a:r>
          </a:p>
          <a:p>
            <a:endParaRPr lang="es-CO" dirty="0" smtClean="0">
              <a:solidFill>
                <a:prstClr val="black"/>
              </a:solidFill>
              <a:latin typeface="DINNextLTPro-Light"/>
            </a:endParaRPr>
          </a:p>
          <a:p>
            <a:r>
              <a:rPr lang="es-CO" dirty="0" smtClean="0">
                <a:solidFill>
                  <a:prstClr val="black"/>
                </a:solidFill>
                <a:latin typeface="DINNextLTPro-Light"/>
              </a:rPr>
              <a:t>Para </a:t>
            </a:r>
            <a:r>
              <a:rPr lang="es-CO" dirty="0">
                <a:solidFill>
                  <a:prstClr val="black"/>
                </a:solidFill>
                <a:latin typeface="DINNextLTPro-Light"/>
              </a:rPr>
              <a:t>Bogotá se observó una reducción </a:t>
            </a:r>
            <a:r>
              <a:rPr lang="es-CO" dirty="0" smtClean="0">
                <a:solidFill>
                  <a:prstClr val="black"/>
                </a:solidFill>
                <a:latin typeface="DINNextLTPro-Light"/>
              </a:rPr>
              <a:t>en casi </a:t>
            </a:r>
            <a:r>
              <a:rPr lang="es-CO" dirty="0">
                <a:solidFill>
                  <a:prstClr val="black"/>
                </a:solidFill>
                <a:latin typeface="DINNextLTPro-Light"/>
              </a:rPr>
              <a:t>todos </a:t>
            </a:r>
            <a:r>
              <a:rPr lang="es-CO" dirty="0" smtClean="0">
                <a:solidFill>
                  <a:prstClr val="black"/>
                </a:solidFill>
                <a:latin typeface="DINNextLTPro-Light"/>
              </a:rPr>
              <a:t>componentes </a:t>
            </a:r>
            <a:r>
              <a:rPr lang="es-CO" dirty="0">
                <a:solidFill>
                  <a:prstClr val="black"/>
                </a:solidFill>
                <a:latin typeface="DINNextLTPro-Light"/>
              </a:rPr>
              <a:t>del indicador </a:t>
            </a:r>
            <a:r>
              <a:rPr lang="es-CO" dirty="0" smtClean="0">
                <a:solidFill>
                  <a:prstClr val="black"/>
                </a:solidFill>
                <a:latin typeface="DINNextLTPro-Light"/>
              </a:rPr>
              <a:t>de </a:t>
            </a:r>
            <a:r>
              <a:rPr lang="es-ES" dirty="0" smtClean="0">
                <a:solidFill>
                  <a:prstClr val="black"/>
                </a:solidFill>
                <a:latin typeface="DINNextLTPro-Light"/>
              </a:rPr>
              <a:t>Necesidades </a:t>
            </a:r>
            <a:r>
              <a:rPr lang="es-ES" dirty="0">
                <a:solidFill>
                  <a:prstClr val="black"/>
                </a:solidFill>
                <a:latin typeface="DINNextLTPro-Light"/>
              </a:rPr>
              <a:t>Básicas Insatisfechas (NBI).</a:t>
            </a:r>
          </a:p>
          <a:p>
            <a:r>
              <a:rPr lang="es-CO" dirty="0">
                <a:solidFill>
                  <a:prstClr val="black"/>
                </a:solidFill>
                <a:latin typeface="DINNextLTPro-UltraLightIt"/>
              </a:rPr>
              <a:t>• </a:t>
            </a:r>
            <a:r>
              <a:rPr lang="es-CO" i="1" dirty="0">
                <a:solidFill>
                  <a:prstClr val="black"/>
                </a:solidFill>
                <a:latin typeface="DINNextLTPro-LightItalic"/>
              </a:rPr>
              <a:t>El hacinamiento crítico bajó </a:t>
            </a:r>
            <a:r>
              <a:rPr lang="es-CO" i="1" dirty="0" smtClean="0">
                <a:solidFill>
                  <a:prstClr val="black"/>
                </a:solidFill>
                <a:latin typeface="DINNextLTPro-LightItalic"/>
              </a:rPr>
              <a:t>de 180.312 </a:t>
            </a:r>
            <a:r>
              <a:rPr lang="es-CO" i="1" dirty="0">
                <a:solidFill>
                  <a:prstClr val="black"/>
                </a:solidFill>
                <a:latin typeface="DINNextLTPro-LightItalic"/>
              </a:rPr>
              <a:t>personas (2,4%) en el </a:t>
            </a:r>
            <a:r>
              <a:rPr lang="es-CO" i="1" dirty="0" smtClean="0">
                <a:solidFill>
                  <a:prstClr val="black"/>
                </a:solidFill>
                <a:latin typeface="DINNextLTPro-LightItalic"/>
              </a:rPr>
              <a:t>año 2011 </a:t>
            </a:r>
            <a:r>
              <a:rPr lang="es-CO" i="1" dirty="0">
                <a:solidFill>
                  <a:prstClr val="black"/>
                </a:solidFill>
                <a:latin typeface="DINNextLTPro-LightItalic"/>
              </a:rPr>
              <a:t>a 136.946 (1,8%) en el año 2014.</a:t>
            </a:r>
          </a:p>
          <a:p>
            <a:r>
              <a:rPr lang="es-CO" i="1" dirty="0">
                <a:solidFill>
                  <a:prstClr val="black"/>
                </a:solidFill>
                <a:latin typeface="DINNextLTPro-LightItalic"/>
              </a:rPr>
              <a:t>• El número de personas con </a:t>
            </a:r>
            <a:r>
              <a:rPr lang="es-CO" i="1" dirty="0" smtClean="0">
                <a:solidFill>
                  <a:prstClr val="black"/>
                </a:solidFill>
                <a:latin typeface="DINNextLTPro-LightItalic"/>
              </a:rPr>
              <a:t>servicios inadecuados </a:t>
            </a:r>
            <a:r>
              <a:rPr lang="es-CO" i="1" dirty="0">
                <a:solidFill>
                  <a:prstClr val="black"/>
                </a:solidFill>
                <a:latin typeface="DINNextLTPro-LightItalic"/>
              </a:rPr>
              <a:t>también se redujo al </a:t>
            </a:r>
            <a:r>
              <a:rPr lang="es-CO" i="1" dirty="0" smtClean="0">
                <a:solidFill>
                  <a:prstClr val="black"/>
                </a:solidFill>
                <a:latin typeface="DINNextLTPro-LightItalic"/>
              </a:rPr>
              <a:t>pasar </a:t>
            </a:r>
            <a:r>
              <a:rPr lang="pt-BR" i="1" dirty="0" smtClean="0">
                <a:solidFill>
                  <a:prstClr val="black"/>
                </a:solidFill>
                <a:latin typeface="DINNextLTPro-LightItalic"/>
              </a:rPr>
              <a:t>de </a:t>
            </a:r>
            <a:r>
              <a:rPr lang="pt-BR" i="1" dirty="0">
                <a:solidFill>
                  <a:prstClr val="black"/>
                </a:solidFill>
                <a:latin typeface="DINNextLTPro-LightItalic"/>
              </a:rPr>
              <a:t>12.919 (0,2%) a 10.131 (0,1%).</a:t>
            </a:r>
          </a:p>
          <a:p>
            <a:r>
              <a:rPr lang="es-CO" i="1" dirty="0">
                <a:solidFill>
                  <a:prstClr val="black"/>
                </a:solidFill>
                <a:latin typeface="DINNextLTPro-LightItalic"/>
              </a:rPr>
              <a:t>• El número de personas con </a:t>
            </a:r>
            <a:r>
              <a:rPr lang="es-CO" i="1" dirty="0" smtClean="0">
                <a:solidFill>
                  <a:prstClr val="black"/>
                </a:solidFill>
                <a:latin typeface="DINNextLTPro-LightItalic"/>
              </a:rPr>
              <a:t>alta </a:t>
            </a:r>
            <a:r>
              <a:rPr lang="es-ES" i="1" dirty="0" smtClean="0">
                <a:solidFill>
                  <a:prstClr val="black"/>
                </a:solidFill>
                <a:latin typeface="DINNextLTPro-LightItalic"/>
              </a:rPr>
              <a:t>dependencia </a:t>
            </a:r>
            <a:r>
              <a:rPr lang="es-ES" i="1" dirty="0">
                <a:solidFill>
                  <a:prstClr val="black"/>
                </a:solidFill>
                <a:latin typeface="DINNextLTPro-LightItalic"/>
              </a:rPr>
              <a:t>económica se </a:t>
            </a:r>
            <a:r>
              <a:rPr lang="es-ES" i="1" dirty="0" smtClean="0">
                <a:solidFill>
                  <a:prstClr val="black"/>
                </a:solidFill>
                <a:latin typeface="DINNextLTPro-LightItalic"/>
              </a:rPr>
              <a:t>redujo </a:t>
            </a:r>
            <a:r>
              <a:rPr lang="es-CO" i="1" dirty="0" smtClean="0">
                <a:solidFill>
                  <a:prstClr val="black"/>
                </a:solidFill>
                <a:latin typeface="DINNextLTPro-LightItalic"/>
              </a:rPr>
              <a:t>de </a:t>
            </a:r>
            <a:r>
              <a:rPr lang="es-CO" i="1" dirty="0">
                <a:solidFill>
                  <a:prstClr val="black"/>
                </a:solidFill>
                <a:latin typeface="DINNextLTPro-LightItalic"/>
              </a:rPr>
              <a:t>141.586 (1,9%) en el año 2011 </a:t>
            </a:r>
            <a:r>
              <a:rPr lang="es-CO" i="1" dirty="0" smtClean="0">
                <a:solidFill>
                  <a:prstClr val="black"/>
                </a:solidFill>
                <a:latin typeface="DINNextLTPro-LightItalic"/>
              </a:rPr>
              <a:t>a 124.250 </a:t>
            </a:r>
            <a:r>
              <a:rPr lang="es-CO" i="1" dirty="0">
                <a:solidFill>
                  <a:prstClr val="black"/>
                </a:solidFill>
                <a:latin typeface="DINNextLTPro-LightItalic"/>
              </a:rPr>
              <a:t>(1,6%) en el año 2014</a:t>
            </a:r>
            <a:r>
              <a:rPr lang="es-CO" dirty="0">
                <a:solidFill>
                  <a:prstClr val="black"/>
                </a:solidFill>
                <a:latin typeface="DINNextLTPro-UltraLightIt"/>
              </a:rPr>
              <a:t>.</a:t>
            </a:r>
            <a:endParaRPr lang="es-ES" dirty="0">
              <a:solidFill>
                <a:prstClr val="black"/>
              </a:solidFill>
            </a:endParaRPr>
          </a:p>
        </p:txBody>
      </p:sp>
    </p:spTree>
    <p:extLst>
      <p:ext uri="{BB962C8B-B14F-4D97-AF65-F5344CB8AC3E}">
        <p14:creationId xmlns:p14="http://schemas.microsoft.com/office/powerpoint/2010/main" val="1216301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2908" y="766522"/>
            <a:ext cx="8683348" cy="792114"/>
          </a:xfrm>
        </p:spPr>
        <p:txBody>
          <a:bodyPr/>
          <a:lstStyle/>
          <a:p>
            <a:pPr algn="ctr"/>
            <a:r>
              <a:rPr lang="es-CO" sz="2800" dirty="0" smtClean="0"/>
              <a:t>Coeficiente de </a:t>
            </a:r>
            <a:r>
              <a:rPr lang="es-CO" sz="2800" dirty="0" err="1" smtClean="0"/>
              <a:t>Gini</a:t>
            </a:r>
            <a:r>
              <a:rPr lang="es-CO" sz="2800" dirty="0" smtClean="0"/>
              <a:t> en Bogotá y </a:t>
            </a:r>
            <a:r>
              <a:rPr lang="es-CO" sz="2800" dirty="0"/>
              <a:t>C</a:t>
            </a:r>
            <a:r>
              <a:rPr lang="es-CO" sz="2800" dirty="0" smtClean="0"/>
              <a:t>olombia</a:t>
            </a:r>
            <a:endParaRPr lang="es-ES" sz="2800" dirty="0"/>
          </a:p>
        </p:txBody>
      </p:sp>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5793" y="1683328"/>
            <a:ext cx="9297577" cy="4227658"/>
          </a:xfrm>
        </p:spPr>
      </p:pic>
    </p:spTree>
    <p:extLst>
      <p:ext uri="{BB962C8B-B14F-4D97-AF65-F5344CB8AC3E}">
        <p14:creationId xmlns:p14="http://schemas.microsoft.com/office/powerpoint/2010/main" val="27517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23453" y="1532227"/>
            <a:ext cx="7086600" cy="4816618"/>
          </a:xfrm>
        </p:spPr>
        <p:txBody>
          <a:bodyPr>
            <a:noAutofit/>
          </a:bodyPr>
          <a:lstStyle/>
          <a:p>
            <a:pPr marL="228600" lvl="1">
              <a:spcBef>
                <a:spcPts val="1000"/>
              </a:spcBef>
            </a:pPr>
            <a:r>
              <a:rPr lang="es-CO" sz="3600" b="1" dirty="0">
                <a:solidFill>
                  <a:schemeClr val="tx2"/>
                </a:solidFill>
                <a:latin typeface="Aparajita" pitchFamily="34" charset="0"/>
                <a:cs typeface="Aparajita" pitchFamily="34" charset="0"/>
              </a:rPr>
              <a:t>Coeficiente de Gini</a:t>
            </a:r>
          </a:p>
          <a:p>
            <a:pPr marL="0" indent="0">
              <a:buNone/>
            </a:pPr>
            <a:r>
              <a:rPr lang="es-CO" sz="2800" dirty="0" smtClean="0">
                <a:solidFill>
                  <a:schemeClr val="tx2"/>
                </a:solidFill>
                <a:latin typeface="Aparajita" pitchFamily="34" charset="0"/>
                <a:cs typeface="Aparajita" pitchFamily="34" charset="0"/>
              </a:rPr>
              <a:t>Pese </a:t>
            </a:r>
            <a:r>
              <a:rPr lang="es-CO" sz="2800" dirty="0">
                <a:solidFill>
                  <a:schemeClr val="tx2"/>
                </a:solidFill>
                <a:latin typeface="Aparajita" pitchFamily="34" charset="0"/>
                <a:cs typeface="Aparajita" pitchFamily="34" charset="0"/>
              </a:rPr>
              <a:t>a las potencialidades de Bogotá, el coeficiente Gini, siempre ha estado por encima de 0,5, tomando el valor más alto en 2002 (0,571), disminuyendo con el paso de los años. En 2012 logró bajar a 0,497 y en 2013, con un Gini de 0,504 Bogotá es la quinta ciudad más desigual de Colombia, dentro de las 13 principales ciudades</a:t>
            </a:r>
            <a:r>
              <a:rPr lang="es-CO" sz="2800" dirty="0" smtClean="0">
                <a:solidFill>
                  <a:schemeClr val="tx2"/>
                </a:solidFill>
                <a:latin typeface="Aparajita" pitchFamily="34" charset="0"/>
                <a:cs typeface="Aparajita" pitchFamily="34" charset="0"/>
              </a:rPr>
              <a:t>.</a:t>
            </a:r>
          </a:p>
          <a:p>
            <a:pPr marL="0" indent="0">
              <a:buNone/>
            </a:pPr>
            <a:r>
              <a:rPr lang="es-CO" sz="2800" dirty="0">
                <a:solidFill>
                  <a:schemeClr val="tx2"/>
                </a:solidFill>
                <a:latin typeface="Aparajita" pitchFamily="34" charset="0"/>
                <a:cs typeface="Aparajita" pitchFamily="34" charset="0"/>
              </a:rPr>
              <a:t>En Latinoamérica, Bogotá es también la quinta ciudad capital más desigual con datos de 2010, superada solamente por Brasilia, Santo Domingo, La paz y Santiago de Chile.</a:t>
            </a:r>
            <a:endParaRPr lang="es-ES" sz="2800" dirty="0">
              <a:solidFill>
                <a:schemeClr val="tx2"/>
              </a:solidFill>
              <a:latin typeface="Aparajita" pitchFamily="34" charset="0"/>
              <a:cs typeface="Aparajita" pitchFamily="34" charset="0"/>
            </a:endParaRPr>
          </a:p>
        </p:txBody>
      </p:sp>
      <p:pic>
        <p:nvPicPr>
          <p:cNvPr id="4" name="Imagen 3"/>
          <p:cNvPicPr>
            <a:picLocks noChangeAspect="1"/>
          </p:cNvPicPr>
          <p:nvPr/>
        </p:nvPicPr>
        <p:blipFill>
          <a:blip r:embed="rId2"/>
          <a:stretch>
            <a:fillRect/>
          </a:stretch>
        </p:blipFill>
        <p:spPr>
          <a:xfrm>
            <a:off x="7917872" y="371908"/>
            <a:ext cx="3657600" cy="6096001"/>
          </a:xfrm>
          <a:prstGeom prst="rect">
            <a:avLst/>
          </a:prstGeom>
        </p:spPr>
      </p:pic>
      <p:sp>
        <p:nvSpPr>
          <p:cNvPr id="5" name="Rectángulo 4"/>
          <p:cNvSpPr/>
          <p:nvPr/>
        </p:nvSpPr>
        <p:spPr>
          <a:xfrm>
            <a:off x="623453" y="258726"/>
            <a:ext cx="6145837" cy="1754326"/>
          </a:xfrm>
          <a:prstGeom prst="rect">
            <a:avLst/>
          </a:prstGeom>
        </p:spPr>
        <p:txBody>
          <a:bodyPr wrap="square">
            <a:spAutoFit/>
          </a:bodyPr>
          <a:lstStyle/>
          <a:p>
            <a:pPr algn="ctr"/>
            <a:r>
              <a:rPr lang="es-CO" sz="3600" b="1" cap="all" dirty="0">
                <a:solidFill>
                  <a:prstClr val="black"/>
                </a:solidFill>
              </a:rPr>
              <a:t>Datos de la desigualdad económica</a:t>
            </a:r>
            <a:br>
              <a:rPr lang="es-CO" sz="3600" b="1" cap="all" dirty="0">
                <a:solidFill>
                  <a:prstClr val="black"/>
                </a:solidFill>
              </a:rPr>
            </a:br>
            <a:endParaRPr lang="es-ES" sz="3600" b="1" cap="all" dirty="0">
              <a:solidFill>
                <a:prstClr val="black"/>
              </a:solidFill>
            </a:endParaRPr>
          </a:p>
        </p:txBody>
      </p:sp>
    </p:spTree>
    <p:extLst>
      <p:ext uri="{BB962C8B-B14F-4D97-AF65-F5344CB8AC3E}">
        <p14:creationId xmlns:p14="http://schemas.microsoft.com/office/powerpoint/2010/main" val="3452115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04951" y="254753"/>
            <a:ext cx="8182098" cy="6264953"/>
          </a:xfrm>
          <a:prstGeom prst="rect">
            <a:avLst/>
          </a:prstGeom>
        </p:spPr>
      </p:pic>
    </p:spTree>
    <p:extLst>
      <p:ext uri="{BB962C8B-B14F-4D97-AF65-F5344CB8AC3E}">
        <p14:creationId xmlns:p14="http://schemas.microsoft.com/office/powerpoint/2010/main" val="3502404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109" y="615903"/>
            <a:ext cx="5354782" cy="953590"/>
          </a:xfrm>
        </p:spPr>
        <p:txBody>
          <a:bodyPr/>
          <a:lstStyle/>
          <a:p>
            <a:pPr marL="0" indent="0" algn="ctr">
              <a:buNone/>
            </a:pPr>
            <a:r>
              <a:rPr lang="es-CO" b="1" dirty="0" smtClean="0"/>
              <a:t>NUTRICIÓN</a:t>
            </a:r>
            <a:endParaRPr lang="es-ES" b="1"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87737" y="329579"/>
            <a:ext cx="6163236" cy="5644755"/>
          </a:xfrm>
        </p:spPr>
      </p:pic>
      <p:sp>
        <p:nvSpPr>
          <p:cNvPr id="5" name="Rectángulo 4"/>
          <p:cNvSpPr/>
          <p:nvPr/>
        </p:nvSpPr>
        <p:spPr>
          <a:xfrm>
            <a:off x="381000" y="1779104"/>
            <a:ext cx="5153891" cy="4524315"/>
          </a:xfrm>
          <a:prstGeom prst="rect">
            <a:avLst/>
          </a:prstGeom>
        </p:spPr>
        <p:txBody>
          <a:bodyPr wrap="square">
            <a:spAutoFit/>
          </a:bodyPr>
          <a:lstStyle/>
          <a:p>
            <a:r>
              <a:rPr lang="es-CO" sz="2400" dirty="0">
                <a:solidFill>
                  <a:prstClr val="black"/>
                </a:solidFill>
                <a:latin typeface="Aparajita" pitchFamily="34" charset="0"/>
                <a:cs typeface="Aparajita" pitchFamily="34" charset="0"/>
              </a:rPr>
              <a:t>Las localidades de Santa Fe (9,5%), </a:t>
            </a:r>
            <a:r>
              <a:rPr lang="es-CO" sz="2400" dirty="0" smtClean="0">
                <a:solidFill>
                  <a:prstClr val="black"/>
                </a:solidFill>
                <a:latin typeface="Aparajita" pitchFamily="34" charset="0"/>
                <a:cs typeface="Aparajita" pitchFamily="34" charset="0"/>
              </a:rPr>
              <a:t>San </a:t>
            </a:r>
            <a:r>
              <a:rPr lang="pt-BR" sz="2400" dirty="0" smtClean="0">
                <a:solidFill>
                  <a:prstClr val="black"/>
                </a:solidFill>
                <a:latin typeface="Aparajita" pitchFamily="34" charset="0"/>
                <a:cs typeface="Aparajita" pitchFamily="34" charset="0"/>
              </a:rPr>
              <a:t>Cristóbal </a:t>
            </a:r>
            <a:r>
              <a:rPr lang="pt-BR" sz="2400" dirty="0">
                <a:solidFill>
                  <a:prstClr val="black"/>
                </a:solidFill>
                <a:latin typeface="Aparajita" pitchFamily="34" charset="0"/>
                <a:cs typeface="Aparajita" pitchFamily="34" charset="0"/>
              </a:rPr>
              <a:t>(8,9%), Usme (7,1%), Bosa (7,0</a:t>
            </a:r>
            <a:r>
              <a:rPr lang="pt-BR" sz="2400" dirty="0" smtClean="0">
                <a:solidFill>
                  <a:prstClr val="black"/>
                </a:solidFill>
                <a:latin typeface="Aparajita" pitchFamily="34" charset="0"/>
                <a:cs typeface="Aparajita" pitchFamily="34" charset="0"/>
              </a:rPr>
              <a:t>%) </a:t>
            </a:r>
            <a:r>
              <a:rPr lang="es-CO" sz="2400" dirty="0" smtClean="0">
                <a:solidFill>
                  <a:prstClr val="black"/>
                </a:solidFill>
                <a:latin typeface="Aparajita" pitchFamily="34" charset="0"/>
                <a:cs typeface="Aparajita" pitchFamily="34" charset="0"/>
              </a:rPr>
              <a:t>y </a:t>
            </a:r>
            <a:r>
              <a:rPr lang="es-CO" sz="2400" dirty="0">
                <a:solidFill>
                  <a:prstClr val="black"/>
                </a:solidFill>
                <a:latin typeface="Aparajita" pitchFamily="34" charset="0"/>
                <a:cs typeface="Aparajita" pitchFamily="34" charset="0"/>
              </a:rPr>
              <a:t>los municipios de Girardot (7,4%) y </a:t>
            </a:r>
            <a:r>
              <a:rPr lang="es-CO" sz="2400" dirty="0" smtClean="0">
                <a:solidFill>
                  <a:prstClr val="black"/>
                </a:solidFill>
                <a:latin typeface="Aparajita" pitchFamily="34" charset="0"/>
                <a:cs typeface="Aparajita" pitchFamily="34" charset="0"/>
              </a:rPr>
              <a:t>Soacha (</a:t>
            </a:r>
            <a:r>
              <a:rPr lang="es-CO" sz="2400" dirty="0">
                <a:solidFill>
                  <a:prstClr val="black"/>
                </a:solidFill>
                <a:latin typeface="Aparajita" pitchFamily="34" charset="0"/>
                <a:cs typeface="Aparajita" pitchFamily="34" charset="0"/>
              </a:rPr>
              <a:t>6,9%) presentan los mayores </a:t>
            </a:r>
            <a:r>
              <a:rPr lang="es-CO" sz="2400" dirty="0" smtClean="0">
                <a:solidFill>
                  <a:prstClr val="black"/>
                </a:solidFill>
                <a:latin typeface="Aparajita" pitchFamily="34" charset="0"/>
                <a:cs typeface="Aparajita" pitchFamily="34" charset="0"/>
              </a:rPr>
              <a:t>porcentajes de hogares </a:t>
            </a:r>
            <a:r>
              <a:rPr lang="es-CO" sz="2400" dirty="0">
                <a:solidFill>
                  <a:prstClr val="black"/>
                </a:solidFill>
                <a:latin typeface="Aparajita" pitchFamily="34" charset="0"/>
                <a:cs typeface="Aparajita" pitchFamily="34" charset="0"/>
              </a:rPr>
              <a:t>en los que por falta </a:t>
            </a:r>
            <a:r>
              <a:rPr lang="es-CO" sz="2400" dirty="0" smtClean="0">
                <a:solidFill>
                  <a:prstClr val="black"/>
                </a:solidFill>
                <a:latin typeface="Aparajita" pitchFamily="34" charset="0"/>
                <a:cs typeface="Aparajita" pitchFamily="34" charset="0"/>
              </a:rPr>
              <a:t>de dinero </a:t>
            </a:r>
            <a:r>
              <a:rPr lang="es-CO" sz="2400" dirty="0">
                <a:solidFill>
                  <a:prstClr val="black"/>
                </a:solidFill>
                <a:latin typeface="Aparajita" pitchFamily="34" charset="0"/>
                <a:cs typeface="Aparajita" pitchFamily="34" charset="0"/>
              </a:rPr>
              <a:t>alguno de sus miembros no </a:t>
            </a:r>
            <a:r>
              <a:rPr lang="es-CO" sz="2400" dirty="0" smtClean="0">
                <a:solidFill>
                  <a:prstClr val="black"/>
                </a:solidFill>
                <a:latin typeface="Aparajita" pitchFamily="34" charset="0"/>
                <a:cs typeface="Aparajita" pitchFamily="34" charset="0"/>
              </a:rPr>
              <a:t>consumió ninguna </a:t>
            </a:r>
            <a:r>
              <a:rPr lang="es-CO" sz="2400" dirty="0">
                <a:solidFill>
                  <a:prstClr val="black"/>
                </a:solidFill>
                <a:latin typeface="Aparajita" pitchFamily="34" charset="0"/>
                <a:cs typeface="Aparajita" pitchFamily="34" charset="0"/>
              </a:rPr>
              <a:t>de las tres comidas uno </a:t>
            </a:r>
            <a:r>
              <a:rPr lang="es-CO" sz="2400" dirty="0" smtClean="0">
                <a:solidFill>
                  <a:prstClr val="black"/>
                </a:solidFill>
                <a:latin typeface="Aparajita" pitchFamily="34" charset="0"/>
                <a:cs typeface="Aparajita" pitchFamily="34" charset="0"/>
              </a:rPr>
              <a:t>o más </a:t>
            </a:r>
            <a:r>
              <a:rPr lang="es-CO" sz="2400" dirty="0">
                <a:solidFill>
                  <a:prstClr val="black"/>
                </a:solidFill>
                <a:latin typeface="Aparajita" pitchFamily="34" charset="0"/>
                <a:cs typeface="Aparajita" pitchFamily="34" charset="0"/>
              </a:rPr>
              <a:t>días a la semana.</a:t>
            </a:r>
          </a:p>
          <a:p>
            <a:r>
              <a:rPr lang="es-CO" sz="2400" dirty="0">
                <a:solidFill>
                  <a:prstClr val="black"/>
                </a:solidFill>
                <a:latin typeface="Aparajita" pitchFamily="34" charset="0"/>
                <a:cs typeface="Aparajita" pitchFamily="34" charset="0"/>
              </a:rPr>
              <a:t>Las localidades del borde occidental:</a:t>
            </a:r>
          </a:p>
          <a:p>
            <a:r>
              <a:rPr lang="es-CO" sz="2400" dirty="0">
                <a:solidFill>
                  <a:prstClr val="black"/>
                </a:solidFill>
                <a:latin typeface="Aparajita" pitchFamily="34" charset="0"/>
                <a:cs typeface="Aparajita" pitchFamily="34" charset="0"/>
              </a:rPr>
              <a:t>Bosa (7%), Ciudad Bolívar (5,6%), </a:t>
            </a:r>
            <a:r>
              <a:rPr lang="es-CO" sz="2400" dirty="0" smtClean="0">
                <a:solidFill>
                  <a:prstClr val="black"/>
                </a:solidFill>
                <a:latin typeface="Aparajita" pitchFamily="34" charset="0"/>
                <a:cs typeface="Aparajita" pitchFamily="34" charset="0"/>
              </a:rPr>
              <a:t>Kennedy (</a:t>
            </a:r>
            <a:r>
              <a:rPr lang="es-CO" sz="2400" dirty="0">
                <a:solidFill>
                  <a:prstClr val="black"/>
                </a:solidFill>
                <a:latin typeface="Aparajita" pitchFamily="34" charset="0"/>
                <a:cs typeface="Aparajita" pitchFamily="34" charset="0"/>
              </a:rPr>
              <a:t>5,5%), Engativá (5,1%) Suba (4,8%) y Fontibón</a:t>
            </a:r>
          </a:p>
          <a:p>
            <a:r>
              <a:rPr lang="es-CO" sz="2400" dirty="0">
                <a:solidFill>
                  <a:prstClr val="black"/>
                </a:solidFill>
                <a:latin typeface="Aparajita" pitchFamily="34" charset="0"/>
                <a:cs typeface="Aparajita" pitchFamily="34" charset="0"/>
              </a:rPr>
              <a:t>(4%) y sus municipios </a:t>
            </a:r>
            <a:r>
              <a:rPr lang="es-CO" sz="2400" dirty="0" smtClean="0">
                <a:solidFill>
                  <a:prstClr val="black"/>
                </a:solidFill>
                <a:latin typeface="Aparajita" pitchFamily="34" charset="0"/>
                <a:cs typeface="Aparajita" pitchFamily="34" charset="0"/>
              </a:rPr>
              <a:t>colindantes comparten </a:t>
            </a:r>
            <a:r>
              <a:rPr lang="es-CO" sz="2400" dirty="0">
                <a:solidFill>
                  <a:prstClr val="black"/>
                </a:solidFill>
                <a:latin typeface="Aparajita" pitchFamily="34" charset="0"/>
                <a:cs typeface="Aparajita" pitchFamily="34" charset="0"/>
              </a:rPr>
              <a:t>una tendencia similar, </a:t>
            </a:r>
            <a:r>
              <a:rPr lang="es-CO" sz="2400" dirty="0" smtClean="0">
                <a:solidFill>
                  <a:prstClr val="black"/>
                </a:solidFill>
                <a:latin typeface="Aparajita" pitchFamily="34" charset="0"/>
                <a:cs typeface="Aparajita" pitchFamily="34" charset="0"/>
              </a:rPr>
              <a:t>aunque </a:t>
            </a:r>
            <a:r>
              <a:rPr lang="es-ES" sz="2400" dirty="0" smtClean="0">
                <a:solidFill>
                  <a:prstClr val="black"/>
                </a:solidFill>
                <a:latin typeface="Aparajita" pitchFamily="34" charset="0"/>
                <a:cs typeface="Aparajita" pitchFamily="34" charset="0"/>
              </a:rPr>
              <a:t>en </a:t>
            </a:r>
            <a:r>
              <a:rPr lang="es-ES" sz="2400" dirty="0">
                <a:solidFill>
                  <a:prstClr val="black"/>
                </a:solidFill>
                <a:latin typeface="Aparajita" pitchFamily="34" charset="0"/>
                <a:cs typeface="Aparajita" pitchFamily="34" charset="0"/>
              </a:rPr>
              <a:t>menor escala</a:t>
            </a:r>
            <a:r>
              <a:rPr lang="es-ES" sz="2400" dirty="0" smtClean="0">
                <a:solidFill>
                  <a:prstClr val="black"/>
                </a:solidFill>
                <a:latin typeface="Aparajita" pitchFamily="34" charset="0"/>
                <a:cs typeface="Aparajita" pitchFamily="34" charset="0"/>
              </a:rPr>
              <a:t>.</a:t>
            </a:r>
            <a:endParaRPr lang="es-ES" sz="2400" dirty="0">
              <a:solidFill>
                <a:prstClr val="black"/>
              </a:solidFill>
              <a:latin typeface="Aparajita" pitchFamily="34" charset="0"/>
              <a:cs typeface="Aparajita" pitchFamily="34" charset="0"/>
            </a:endParaRPr>
          </a:p>
        </p:txBody>
      </p:sp>
      <p:sp>
        <p:nvSpPr>
          <p:cNvPr id="6" name="CuadroTexto 5"/>
          <p:cNvSpPr txBox="1"/>
          <p:nvPr/>
        </p:nvSpPr>
        <p:spPr>
          <a:xfrm>
            <a:off x="6993082" y="6041809"/>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363847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00054" y="919595"/>
            <a:ext cx="5594610" cy="5018809"/>
          </a:xfrm>
        </p:spPr>
      </p:pic>
      <p:sp>
        <p:nvSpPr>
          <p:cNvPr id="5" name="Rectángulo 4"/>
          <p:cNvSpPr/>
          <p:nvPr/>
        </p:nvSpPr>
        <p:spPr>
          <a:xfrm>
            <a:off x="6525490" y="1080655"/>
            <a:ext cx="4925292" cy="3539430"/>
          </a:xfrm>
          <a:prstGeom prst="rect">
            <a:avLst/>
          </a:prstGeom>
        </p:spPr>
        <p:txBody>
          <a:bodyPr wrap="square">
            <a:spAutoFit/>
          </a:bodyPr>
          <a:lstStyle/>
          <a:p>
            <a:r>
              <a:rPr lang="es-CO" sz="2800" dirty="0">
                <a:solidFill>
                  <a:prstClr val="black"/>
                </a:solidFill>
                <a:latin typeface="Aparajita" pitchFamily="34" charset="0"/>
                <a:cs typeface="Aparajita" pitchFamily="34" charset="0"/>
              </a:rPr>
              <a:t>En Bogotá, disminuyeron de 2011 a 2014, </a:t>
            </a:r>
            <a:r>
              <a:rPr lang="es-CO" sz="2800" dirty="0" smtClean="0">
                <a:solidFill>
                  <a:prstClr val="black"/>
                </a:solidFill>
                <a:latin typeface="Aparajita" pitchFamily="34" charset="0"/>
                <a:cs typeface="Aparajita" pitchFamily="34" charset="0"/>
              </a:rPr>
              <a:t>los hogares </a:t>
            </a:r>
            <a:r>
              <a:rPr lang="es-CO" sz="2800" dirty="0">
                <a:solidFill>
                  <a:prstClr val="black"/>
                </a:solidFill>
                <a:latin typeface="Aparajita" pitchFamily="34" charset="0"/>
                <a:cs typeface="Aparajita" pitchFamily="34" charset="0"/>
              </a:rPr>
              <a:t>en los que por falta de dinero </a:t>
            </a:r>
            <a:r>
              <a:rPr lang="es-CO" sz="2800" dirty="0" smtClean="0">
                <a:solidFill>
                  <a:prstClr val="black"/>
                </a:solidFill>
                <a:latin typeface="Aparajita" pitchFamily="34" charset="0"/>
                <a:cs typeface="Aparajita" pitchFamily="34" charset="0"/>
              </a:rPr>
              <a:t>algún miembro </a:t>
            </a:r>
            <a:r>
              <a:rPr lang="es-CO" sz="2800" dirty="0">
                <a:solidFill>
                  <a:prstClr val="black"/>
                </a:solidFill>
                <a:latin typeface="Aparajita" pitchFamily="34" charset="0"/>
                <a:cs typeface="Aparajita" pitchFamily="34" charset="0"/>
              </a:rPr>
              <a:t>del hogar no consumió ninguna </a:t>
            </a:r>
            <a:r>
              <a:rPr lang="es-CO" sz="2800" dirty="0" smtClean="0">
                <a:solidFill>
                  <a:prstClr val="black"/>
                </a:solidFill>
                <a:latin typeface="Aparajita" pitchFamily="34" charset="0"/>
                <a:cs typeface="Aparajita" pitchFamily="34" charset="0"/>
              </a:rPr>
              <a:t>de las </a:t>
            </a:r>
            <a:r>
              <a:rPr lang="es-CO" sz="2800" dirty="0">
                <a:solidFill>
                  <a:prstClr val="black"/>
                </a:solidFill>
                <a:latin typeface="Aparajita" pitchFamily="34" charset="0"/>
                <a:cs typeface="Aparajita" pitchFamily="34" charset="0"/>
              </a:rPr>
              <a:t>tres comidas, uno o más días a la semana.</a:t>
            </a:r>
          </a:p>
          <a:p>
            <a:r>
              <a:rPr lang="es-CO" sz="2800" dirty="0">
                <a:solidFill>
                  <a:prstClr val="black"/>
                </a:solidFill>
                <a:latin typeface="Aparajita" pitchFamily="34" charset="0"/>
                <a:cs typeface="Aparajita" pitchFamily="34" charset="0"/>
              </a:rPr>
              <a:t>Mientras en 2011 el porcentaje de </a:t>
            </a:r>
            <a:r>
              <a:rPr lang="es-CO" sz="2800" dirty="0" smtClean="0">
                <a:solidFill>
                  <a:prstClr val="black"/>
                </a:solidFill>
                <a:latin typeface="Aparajita" pitchFamily="34" charset="0"/>
                <a:cs typeface="Aparajita" pitchFamily="34" charset="0"/>
              </a:rPr>
              <a:t>hogares era </a:t>
            </a:r>
            <a:r>
              <a:rPr lang="es-CO" sz="2800" dirty="0">
                <a:solidFill>
                  <a:prstClr val="black"/>
                </a:solidFill>
                <a:latin typeface="Aparajita" pitchFamily="34" charset="0"/>
                <a:cs typeface="Aparajita" pitchFamily="34" charset="0"/>
              </a:rPr>
              <a:t>de 7,2%, en 2014 disminuyó a 4,9%.</a:t>
            </a:r>
            <a:endParaRPr lang="es-ES" sz="2800" dirty="0">
              <a:solidFill>
                <a:prstClr val="black"/>
              </a:solidFill>
              <a:latin typeface="Aparajita" pitchFamily="34" charset="0"/>
              <a:cs typeface="Aparajita" pitchFamily="34" charset="0"/>
            </a:endParaRPr>
          </a:p>
        </p:txBody>
      </p:sp>
      <p:sp>
        <p:nvSpPr>
          <p:cNvPr id="6" name="CuadroTexto 5"/>
          <p:cNvSpPr txBox="1"/>
          <p:nvPr/>
        </p:nvSpPr>
        <p:spPr>
          <a:xfrm>
            <a:off x="1212695" y="5938404"/>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2348245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6473" y="4624612"/>
            <a:ext cx="8911687" cy="1280890"/>
          </a:xfrm>
        </p:spPr>
        <p:txBody>
          <a:bodyPr/>
          <a:lstStyle/>
          <a:p>
            <a:r>
              <a:rPr lang="es-CO" b="1" dirty="0" smtClean="0"/>
              <a:t>CONTEXTO SOCIO ECONÓMICO DE LA CIUDAD: DESIGUALDADES SOCIALES</a:t>
            </a:r>
            <a:endParaRPr lang="es-ES"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2654" y="384838"/>
            <a:ext cx="5074118" cy="3778250"/>
          </a:xfrm>
        </p:spPr>
      </p:pic>
    </p:spTree>
    <p:extLst>
      <p:ext uri="{BB962C8B-B14F-4D97-AF65-F5344CB8AC3E}">
        <p14:creationId xmlns:p14="http://schemas.microsoft.com/office/powerpoint/2010/main" val="873375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2287" y="5389690"/>
            <a:ext cx="5014795" cy="1143000"/>
          </a:xfrm>
        </p:spPr>
        <p:txBody>
          <a:bodyPr>
            <a:normAutofit/>
          </a:bodyPr>
          <a:lstStyle/>
          <a:p>
            <a:pPr marL="0" indent="0" algn="ctr">
              <a:buNone/>
            </a:pPr>
            <a:r>
              <a:rPr lang="es-CO" sz="6000" b="1" dirty="0" smtClean="0"/>
              <a:t>SALUD</a:t>
            </a:r>
            <a:endParaRPr lang="es-ES" sz="6000" b="1" dirty="0"/>
          </a:p>
        </p:txBody>
      </p:sp>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52655" y="349700"/>
            <a:ext cx="5937127" cy="5327769"/>
          </a:xfrm>
        </p:spPr>
      </p:pic>
      <p:sp>
        <p:nvSpPr>
          <p:cNvPr id="7" name="Rectángulo 6"/>
          <p:cNvSpPr/>
          <p:nvPr/>
        </p:nvSpPr>
        <p:spPr>
          <a:xfrm>
            <a:off x="498764" y="335062"/>
            <a:ext cx="5017414" cy="5262979"/>
          </a:xfrm>
          <a:prstGeom prst="rect">
            <a:avLst/>
          </a:prstGeom>
        </p:spPr>
        <p:txBody>
          <a:bodyPr wrap="square">
            <a:spAutoFit/>
          </a:bodyPr>
          <a:lstStyle/>
          <a:p>
            <a:r>
              <a:rPr lang="es-CO" sz="2800" dirty="0">
                <a:solidFill>
                  <a:prstClr val="black"/>
                </a:solidFill>
                <a:latin typeface="Aparajita" pitchFamily="34" charset="0"/>
                <a:cs typeface="Aparajita" pitchFamily="34" charset="0"/>
              </a:rPr>
              <a:t>Por tipo de régimen, se observó, en </a:t>
            </a:r>
            <a:r>
              <a:rPr lang="es-CO" sz="2800" dirty="0" smtClean="0">
                <a:solidFill>
                  <a:prstClr val="black"/>
                </a:solidFill>
                <a:latin typeface="Aparajita" pitchFamily="34" charset="0"/>
                <a:cs typeface="Aparajita" pitchFamily="34" charset="0"/>
              </a:rPr>
              <a:t>términos generales</a:t>
            </a:r>
            <a:r>
              <a:rPr lang="es-CO" sz="2800" dirty="0">
                <a:solidFill>
                  <a:prstClr val="black"/>
                </a:solidFill>
                <a:latin typeface="Aparajita" pitchFamily="34" charset="0"/>
                <a:cs typeface="Aparajita" pitchFamily="34" charset="0"/>
              </a:rPr>
              <a:t>, un incremento entre </a:t>
            </a:r>
            <a:r>
              <a:rPr lang="es-CO" sz="2800" dirty="0" smtClean="0">
                <a:solidFill>
                  <a:prstClr val="black"/>
                </a:solidFill>
                <a:latin typeface="Aparajita" pitchFamily="34" charset="0"/>
                <a:cs typeface="Aparajita" pitchFamily="34" charset="0"/>
              </a:rPr>
              <a:t>2011 y </a:t>
            </a:r>
            <a:r>
              <a:rPr lang="es-CO" sz="2800" dirty="0">
                <a:solidFill>
                  <a:prstClr val="black"/>
                </a:solidFill>
                <a:latin typeface="Aparajita" pitchFamily="34" charset="0"/>
                <a:cs typeface="Aparajita" pitchFamily="34" charset="0"/>
              </a:rPr>
              <a:t>2014 de la afiliación en el Régimen </a:t>
            </a:r>
            <a:r>
              <a:rPr lang="es-CO" sz="2800" dirty="0" smtClean="0">
                <a:solidFill>
                  <a:prstClr val="black"/>
                </a:solidFill>
                <a:latin typeface="Aparajita" pitchFamily="34" charset="0"/>
                <a:cs typeface="Aparajita" pitchFamily="34" charset="0"/>
              </a:rPr>
              <a:t>Contributivo y </a:t>
            </a:r>
            <a:r>
              <a:rPr lang="es-CO" sz="2800" dirty="0">
                <a:solidFill>
                  <a:prstClr val="black"/>
                </a:solidFill>
                <a:latin typeface="Aparajita" pitchFamily="34" charset="0"/>
                <a:cs typeface="Aparajita" pitchFamily="34" charset="0"/>
              </a:rPr>
              <a:t>una reducción de las </a:t>
            </a:r>
            <a:r>
              <a:rPr lang="es-CO" sz="2800" dirty="0" smtClean="0">
                <a:solidFill>
                  <a:prstClr val="black"/>
                </a:solidFill>
                <a:latin typeface="Aparajita" pitchFamily="34" charset="0"/>
                <a:cs typeface="Aparajita" pitchFamily="34" charset="0"/>
              </a:rPr>
              <a:t>afiliaciones del </a:t>
            </a:r>
            <a:r>
              <a:rPr lang="es-CO" sz="2800" dirty="0">
                <a:solidFill>
                  <a:prstClr val="black"/>
                </a:solidFill>
                <a:latin typeface="Aparajita" pitchFamily="34" charset="0"/>
                <a:cs typeface="Aparajita" pitchFamily="34" charset="0"/>
              </a:rPr>
              <a:t>Régimen Subsidiado y Especial.</a:t>
            </a:r>
          </a:p>
          <a:p>
            <a:r>
              <a:rPr lang="es-CO" sz="2800" dirty="0">
                <a:solidFill>
                  <a:prstClr val="black"/>
                </a:solidFill>
                <a:latin typeface="Aparajita" pitchFamily="34" charset="0"/>
                <a:cs typeface="Aparajita" pitchFamily="34" charset="0"/>
              </a:rPr>
              <a:t>En el primero se encontró un aumento de</a:t>
            </a:r>
          </a:p>
          <a:p>
            <a:r>
              <a:rPr lang="es-CO" sz="2800" dirty="0">
                <a:solidFill>
                  <a:prstClr val="black"/>
                </a:solidFill>
                <a:latin typeface="Aparajita" pitchFamily="34" charset="0"/>
                <a:cs typeface="Aparajita" pitchFamily="34" charset="0"/>
              </a:rPr>
              <a:t>72,3% al 74,2%. Por el contrario, la </a:t>
            </a:r>
            <a:r>
              <a:rPr lang="es-CO" sz="2800" dirty="0" smtClean="0">
                <a:solidFill>
                  <a:prstClr val="black"/>
                </a:solidFill>
                <a:latin typeface="Aparajita" pitchFamily="34" charset="0"/>
                <a:cs typeface="Aparajita" pitchFamily="34" charset="0"/>
              </a:rPr>
              <a:t>cantidad de </a:t>
            </a:r>
            <a:r>
              <a:rPr lang="es-CO" sz="2800" dirty="0">
                <a:solidFill>
                  <a:prstClr val="black"/>
                </a:solidFill>
                <a:latin typeface="Aparajita" pitchFamily="34" charset="0"/>
                <a:cs typeface="Aparajita" pitchFamily="34" charset="0"/>
              </a:rPr>
              <a:t>afiliaciones al Régimen </a:t>
            </a:r>
            <a:r>
              <a:rPr lang="es-CO" sz="2800" dirty="0" smtClean="0">
                <a:solidFill>
                  <a:prstClr val="black"/>
                </a:solidFill>
                <a:latin typeface="Aparajita" pitchFamily="34" charset="0"/>
                <a:cs typeface="Aparajita" pitchFamily="34" charset="0"/>
              </a:rPr>
              <a:t>Subsidiado se </a:t>
            </a:r>
            <a:r>
              <a:rPr lang="es-CO" sz="2800" dirty="0">
                <a:solidFill>
                  <a:prstClr val="black"/>
                </a:solidFill>
                <a:latin typeface="Aparajita" pitchFamily="34" charset="0"/>
                <a:cs typeface="Aparajita" pitchFamily="34" charset="0"/>
              </a:rPr>
              <a:t>redujo en aproximadamente </a:t>
            </a:r>
            <a:r>
              <a:rPr lang="es-CO" sz="2800" dirty="0" smtClean="0">
                <a:solidFill>
                  <a:prstClr val="black"/>
                </a:solidFill>
                <a:latin typeface="Aparajita" pitchFamily="34" charset="0"/>
                <a:cs typeface="Aparajita" pitchFamily="34" charset="0"/>
              </a:rPr>
              <a:t>un punto </a:t>
            </a:r>
            <a:r>
              <a:rPr lang="es-CO" sz="2800" dirty="0">
                <a:solidFill>
                  <a:prstClr val="black"/>
                </a:solidFill>
                <a:latin typeface="Aparajita" pitchFamily="34" charset="0"/>
                <a:cs typeface="Aparajita" pitchFamily="34" charset="0"/>
              </a:rPr>
              <a:t>porcentual, desde 23,9% a 22,8%.</a:t>
            </a:r>
            <a:endParaRPr lang="es-ES" sz="2800" dirty="0">
              <a:solidFill>
                <a:prstClr val="black"/>
              </a:solidFill>
              <a:latin typeface="Aparajita" pitchFamily="34" charset="0"/>
              <a:cs typeface="Aparajita" pitchFamily="34" charset="0"/>
            </a:endParaRPr>
          </a:p>
        </p:txBody>
      </p:sp>
      <p:sp>
        <p:nvSpPr>
          <p:cNvPr id="5" name="CuadroTexto 4"/>
          <p:cNvSpPr txBox="1"/>
          <p:nvPr/>
        </p:nvSpPr>
        <p:spPr>
          <a:xfrm>
            <a:off x="6806045" y="5699580"/>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1251829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91053" y="673222"/>
            <a:ext cx="8051247" cy="5375885"/>
          </a:xfrm>
        </p:spPr>
      </p:pic>
    </p:spTree>
    <p:extLst>
      <p:ext uri="{BB962C8B-B14F-4D97-AF65-F5344CB8AC3E}">
        <p14:creationId xmlns:p14="http://schemas.microsoft.com/office/powerpoint/2010/main" val="342649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0945" y="241674"/>
            <a:ext cx="5915891" cy="700021"/>
          </a:xfrm>
        </p:spPr>
        <p:txBody>
          <a:bodyPr>
            <a:normAutofit fontScale="90000"/>
          </a:bodyPr>
          <a:lstStyle/>
          <a:p>
            <a:pPr lvl="1" algn="ctr" rtl="0">
              <a:lnSpc>
                <a:spcPct val="90000"/>
              </a:lnSpc>
              <a:spcBef>
                <a:spcPct val="0"/>
              </a:spcBef>
            </a:pPr>
            <a:r>
              <a:rPr lang="es-CO" sz="4000" b="1" cap="all" dirty="0" smtClean="0"/>
              <a:t>Vivienda</a:t>
            </a:r>
            <a:r>
              <a:rPr lang="es-CO" sz="4000" dirty="0" smtClean="0"/>
              <a:t/>
            </a:r>
            <a:br>
              <a:rPr lang="es-CO" sz="4000" dirty="0" smtClean="0"/>
            </a:br>
            <a:endParaRPr lang="es-ES" sz="4000"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4774" y="791571"/>
            <a:ext cx="6085200" cy="5121370"/>
          </a:xfrm>
        </p:spPr>
      </p:pic>
      <p:sp>
        <p:nvSpPr>
          <p:cNvPr id="5" name="Rectángulo 4"/>
          <p:cNvSpPr/>
          <p:nvPr/>
        </p:nvSpPr>
        <p:spPr>
          <a:xfrm>
            <a:off x="6568801" y="941695"/>
            <a:ext cx="5268035" cy="5262979"/>
          </a:xfrm>
          <a:prstGeom prst="rect">
            <a:avLst/>
          </a:prstGeom>
        </p:spPr>
        <p:txBody>
          <a:bodyPr wrap="square">
            <a:spAutoFit/>
          </a:bodyPr>
          <a:lstStyle/>
          <a:p>
            <a:r>
              <a:rPr lang="es-CO" sz="2400" dirty="0">
                <a:solidFill>
                  <a:prstClr val="black"/>
                </a:solidFill>
                <a:latin typeface="Aparajita" pitchFamily="34" charset="0"/>
                <a:cs typeface="Aparajita" pitchFamily="34" charset="0"/>
              </a:rPr>
              <a:t>La mayor reducción del déficit </a:t>
            </a:r>
            <a:r>
              <a:rPr lang="es-CO" sz="2400" dirty="0" smtClean="0">
                <a:solidFill>
                  <a:prstClr val="black"/>
                </a:solidFill>
                <a:latin typeface="Aparajita" pitchFamily="34" charset="0"/>
                <a:cs typeface="Aparajita" pitchFamily="34" charset="0"/>
              </a:rPr>
              <a:t>cuantitativo se </a:t>
            </a:r>
            <a:r>
              <a:rPr lang="es-CO" sz="2400" dirty="0">
                <a:solidFill>
                  <a:prstClr val="black"/>
                </a:solidFill>
                <a:latin typeface="Aparajita" pitchFamily="34" charset="0"/>
                <a:cs typeface="Aparajita" pitchFamily="34" charset="0"/>
              </a:rPr>
              <a:t>presentó en los hogares de </a:t>
            </a:r>
            <a:r>
              <a:rPr lang="es-CO" sz="2400" dirty="0" smtClean="0">
                <a:solidFill>
                  <a:prstClr val="black"/>
                </a:solidFill>
                <a:latin typeface="Aparajita" pitchFamily="34" charset="0"/>
                <a:cs typeface="Aparajita" pitchFamily="34" charset="0"/>
              </a:rPr>
              <a:t>estrato 1 </a:t>
            </a:r>
            <a:r>
              <a:rPr lang="es-CO" sz="2400" dirty="0">
                <a:solidFill>
                  <a:prstClr val="black"/>
                </a:solidFill>
                <a:latin typeface="Aparajita" pitchFamily="34" charset="0"/>
                <a:cs typeface="Aparajita" pitchFamily="34" charset="0"/>
              </a:rPr>
              <a:t>(pasó de 15,7% en 2011 a 7,4% </a:t>
            </a:r>
            <a:r>
              <a:rPr lang="es-CO" sz="2400" dirty="0" smtClean="0">
                <a:solidFill>
                  <a:prstClr val="black"/>
                </a:solidFill>
                <a:latin typeface="Aparajita" pitchFamily="34" charset="0"/>
                <a:cs typeface="Aparajita" pitchFamily="34" charset="0"/>
              </a:rPr>
              <a:t>en 2014</a:t>
            </a:r>
            <a:r>
              <a:rPr lang="es-CO" sz="2400" dirty="0">
                <a:solidFill>
                  <a:prstClr val="black"/>
                </a:solidFill>
                <a:latin typeface="Aparajita" pitchFamily="34" charset="0"/>
                <a:cs typeface="Aparajita" pitchFamily="34" charset="0"/>
              </a:rPr>
              <a:t>), seguida por el estrato 2 (pasó </a:t>
            </a:r>
            <a:r>
              <a:rPr lang="es-CO" sz="2400" dirty="0" smtClean="0">
                <a:solidFill>
                  <a:prstClr val="black"/>
                </a:solidFill>
                <a:latin typeface="Aparajita" pitchFamily="34" charset="0"/>
                <a:cs typeface="Aparajita" pitchFamily="34" charset="0"/>
              </a:rPr>
              <a:t>de 7,6</a:t>
            </a:r>
            <a:r>
              <a:rPr lang="es-CO" sz="2400" dirty="0">
                <a:solidFill>
                  <a:prstClr val="black"/>
                </a:solidFill>
                <a:latin typeface="Aparajita" pitchFamily="34" charset="0"/>
                <a:cs typeface="Aparajita" pitchFamily="34" charset="0"/>
              </a:rPr>
              <a:t>% en 2011 a 5,3% en 2014).</a:t>
            </a:r>
          </a:p>
          <a:p>
            <a:r>
              <a:rPr lang="es-CO" sz="2400" dirty="0">
                <a:solidFill>
                  <a:prstClr val="black"/>
                </a:solidFill>
                <a:latin typeface="Aparajita" pitchFamily="34" charset="0"/>
                <a:cs typeface="Aparajita" pitchFamily="34" charset="0"/>
              </a:rPr>
              <a:t>Esta reducción en el déficit </a:t>
            </a:r>
            <a:r>
              <a:rPr lang="es-CO" sz="2400" dirty="0" smtClean="0">
                <a:solidFill>
                  <a:prstClr val="black"/>
                </a:solidFill>
                <a:latin typeface="Aparajita" pitchFamily="34" charset="0"/>
                <a:cs typeface="Aparajita" pitchFamily="34" charset="0"/>
              </a:rPr>
              <a:t>cuantitativo se </a:t>
            </a:r>
            <a:r>
              <a:rPr lang="es-CO" sz="2400" dirty="0">
                <a:solidFill>
                  <a:prstClr val="black"/>
                </a:solidFill>
                <a:latin typeface="Aparajita" pitchFamily="34" charset="0"/>
                <a:cs typeface="Aparajita" pitchFamily="34" charset="0"/>
              </a:rPr>
              <a:t>observó en las localidades de </a:t>
            </a:r>
            <a:r>
              <a:rPr lang="es-CO" sz="2400" dirty="0" smtClean="0">
                <a:solidFill>
                  <a:prstClr val="black"/>
                </a:solidFill>
                <a:latin typeface="Aparajita" pitchFamily="34" charset="0"/>
                <a:cs typeface="Aparajita" pitchFamily="34" charset="0"/>
              </a:rPr>
              <a:t>Ciudad Bolívar</a:t>
            </a:r>
            <a:r>
              <a:rPr lang="es-CO" sz="2400" dirty="0">
                <a:solidFill>
                  <a:prstClr val="black"/>
                </a:solidFill>
                <a:latin typeface="Aparajita" pitchFamily="34" charset="0"/>
                <a:cs typeface="Aparajita" pitchFamily="34" charset="0"/>
              </a:rPr>
              <a:t>, San </a:t>
            </a:r>
            <a:r>
              <a:rPr lang="es-CO" sz="2400" dirty="0" smtClean="0">
                <a:solidFill>
                  <a:prstClr val="black"/>
                </a:solidFill>
                <a:latin typeface="Aparajita" pitchFamily="34" charset="0"/>
                <a:cs typeface="Aparajita" pitchFamily="34" charset="0"/>
              </a:rPr>
              <a:t> </a:t>
            </a:r>
            <a:r>
              <a:rPr lang="es-CO" sz="2400" dirty="0">
                <a:solidFill>
                  <a:prstClr val="black"/>
                </a:solidFill>
                <a:latin typeface="Aparajita" pitchFamily="34" charset="0"/>
                <a:cs typeface="Aparajita" pitchFamily="34" charset="0"/>
              </a:rPr>
              <a:t>C</a:t>
            </a:r>
            <a:r>
              <a:rPr lang="es-CO" sz="2400" dirty="0" smtClean="0">
                <a:solidFill>
                  <a:prstClr val="black"/>
                </a:solidFill>
                <a:latin typeface="Aparajita" pitchFamily="34" charset="0"/>
                <a:cs typeface="Aparajita" pitchFamily="34" charset="0"/>
              </a:rPr>
              <a:t>ristóbal</a:t>
            </a:r>
            <a:r>
              <a:rPr lang="es-CO" sz="2400" dirty="0">
                <a:solidFill>
                  <a:prstClr val="black"/>
                </a:solidFill>
                <a:latin typeface="Aparajita" pitchFamily="34" charset="0"/>
                <a:cs typeface="Aparajita" pitchFamily="34" charset="0"/>
              </a:rPr>
              <a:t>, Usme, </a:t>
            </a:r>
            <a:r>
              <a:rPr lang="es-CO" sz="2400" dirty="0" smtClean="0">
                <a:solidFill>
                  <a:prstClr val="black"/>
                </a:solidFill>
                <a:latin typeface="Aparajita" pitchFamily="34" charset="0"/>
                <a:cs typeface="Aparajita" pitchFamily="34" charset="0"/>
              </a:rPr>
              <a:t>Antonio </a:t>
            </a:r>
            <a:r>
              <a:rPr lang="es-ES" sz="2400" dirty="0" smtClean="0">
                <a:solidFill>
                  <a:prstClr val="black"/>
                </a:solidFill>
                <a:latin typeface="Aparajita" pitchFamily="34" charset="0"/>
                <a:cs typeface="Aparajita" pitchFamily="34" charset="0"/>
              </a:rPr>
              <a:t>Nariño</a:t>
            </a:r>
            <a:r>
              <a:rPr lang="es-ES" sz="2400" dirty="0">
                <a:solidFill>
                  <a:prstClr val="black"/>
                </a:solidFill>
                <a:latin typeface="Aparajita" pitchFamily="34" charset="0"/>
                <a:cs typeface="Aparajita" pitchFamily="34" charset="0"/>
              </a:rPr>
              <a:t>, Tunjuelito y Bosa.</a:t>
            </a:r>
          </a:p>
          <a:p>
            <a:r>
              <a:rPr lang="es-CO" sz="2400" dirty="0">
                <a:solidFill>
                  <a:prstClr val="black"/>
                </a:solidFill>
                <a:latin typeface="Aparajita" pitchFamily="34" charset="0"/>
                <a:cs typeface="Aparajita" pitchFamily="34" charset="0"/>
              </a:rPr>
              <a:t>La disminución del déficit es el </a:t>
            </a:r>
            <a:r>
              <a:rPr lang="es-CO" sz="2400" dirty="0" smtClean="0">
                <a:solidFill>
                  <a:prstClr val="black"/>
                </a:solidFill>
                <a:latin typeface="Aparajita" pitchFamily="34" charset="0"/>
                <a:cs typeface="Aparajita" pitchFamily="34" charset="0"/>
              </a:rPr>
              <a:t>resultado </a:t>
            </a:r>
            <a:r>
              <a:rPr lang="es-ES" sz="2400" dirty="0" smtClean="0">
                <a:solidFill>
                  <a:prstClr val="black"/>
                </a:solidFill>
                <a:latin typeface="Aparajita" pitchFamily="34" charset="0"/>
                <a:cs typeface="Aparajita" pitchFamily="34" charset="0"/>
              </a:rPr>
              <a:t>conjunto </a:t>
            </a:r>
            <a:r>
              <a:rPr lang="es-ES" sz="2400" dirty="0">
                <a:solidFill>
                  <a:prstClr val="black"/>
                </a:solidFill>
                <a:latin typeface="Aparajita" pitchFamily="34" charset="0"/>
                <a:cs typeface="Aparajita" pitchFamily="34" charset="0"/>
              </a:rPr>
              <a:t>de políticas públicas y </a:t>
            </a:r>
            <a:r>
              <a:rPr lang="es-ES" sz="2400" dirty="0" smtClean="0">
                <a:solidFill>
                  <a:prstClr val="black"/>
                </a:solidFill>
                <a:latin typeface="Aparajita" pitchFamily="34" charset="0"/>
                <a:cs typeface="Aparajita" pitchFamily="34" charset="0"/>
              </a:rPr>
              <a:t>de </a:t>
            </a:r>
            <a:r>
              <a:rPr lang="es-CO" sz="2400" dirty="0" smtClean="0">
                <a:solidFill>
                  <a:prstClr val="black"/>
                </a:solidFill>
                <a:latin typeface="Aparajita" pitchFamily="34" charset="0"/>
                <a:cs typeface="Aparajita" pitchFamily="34" charset="0"/>
              </a:rPr>
              <a:t>mejores </a:t>
            </a:r>
            <a:r>
              <a:rPr lang="es-CO" sz="2400" dirty="0">
                <a:solidFill>
                  <a:prstClr val="black"/>
                </a:solidFill>
                <a:latin typeface="Aparajita" pitchFamily="34" charset="0"/>
                <a:cs typeface="Aparajita" pitchFamily="34" charset="0"/>
              </a:rPr>
              <a:t>niveles de ingreso. Los </a:t>
            </a:r>
            <a:r>
              <a:rPr lang="es-CO" sz="2400" dirty="0" smtClean="0">
                <a:solidFill>
                  <a:prstClr val="black"/>
                </a:solidFill>
                <a:latin typeface="Aparajita" pitchFamily="34" charset="0"/>
                <a:cs typeface="Aparajita" pitchFamily="34" charset="0"/>
              </a:rPr>
              <a:t>hogares que </a:t>
            </a:r>
            <a:r>
              <a:rPr lang="es-CO" sz="2400" dirty="0">
                <a:solidFill>
                  <a:prstClr val="black"/>
                </a:solidFill>
                <a:latin typeface="Aparajita" pitchFamily="34" charset="0"/>
                <a:cs typeface="Aparajita" pitchFamily="34" charset="0"/>
              </a:rPr>
              <a:t>no logran adquirir vivienda </a:t>
            </a:r>
            <a:r>
              <a:rPr lang="es-CO" sz="2400" dirty="0" smtClean="0">
                <a:solidFill>
                  <a:prstClr val="black"/>
                </a:solidFill>
                <a:latin typeface="Aparajita" pitchFamily="34" charset="0"/>
                <a:cs typeface="Aparajita" pitchFamily="34" charset="0"/>
              </a:rPr>
              <a:t>en Bogotá</a:t>
            </a:r>
            <a:r>
              <a:rPr lang="es-CO" sz="2400" dirty="0">
                <a:solidFill>
                  <a:prstClr val="black"/>
                </a:solidFill>
                <a:latin typeface="Aparajita" pitchFamily="34" charset="0"/>
                <a:cs typeface="Aparajita" pitchFamily="34" charset="0"/>
              </a:rPr>
              <a:t>, porque sus costos son </a:t>
            </a:r>
            <a:r>
              <a:rPr lang="es-CO" sz="2400" dirty="0" smtClean="0">
                <a:solidFill>
                  <a:prstClr val="black"/>
                </a:solidFill>
                <a:latin typeface="Aparajita" pitchFamily="34" charset="0"/>
                <a:cs typeface="Aparajita" pitchFamily="34" charset="0"/>
              </a:rPr>
              <a:t>relativamente </a:t>
            </a:r>
            <a:r>
              <a:rPr lang="es-ES" sz="2400" dirty="0" smtClean="0">
                <a:solidFill>
                  <a:prstClr val="black"/>
                </a:solidFill>
                <a:latin typeface="Aparajita" pitchFamily="34" charset="0"/>
                <a:cs typeface="Aparajita" pitchFamily="34" charset="0"/>
              </a:rPr>
              <a:t>elevados</a:t>
            </a:r>
            <a:r>
              <a:rPr lang="es-ES" sz="2400" dirty="0">
                <a:solidFill>
                  <a:prstClr val="black"/>
                </a:solidFill>
                <a:latin typeface="Aparajita" pitchFamily="34" charset="0"/>
                <a:cs typeface="Aparajita" pitchFamily="34" charset="0"/>
              </a:rPr>
              <a:t>, buscan ubicarse en</a:t>
            </a:r>
          </a:p>
          <a:p>
            <a:r>
              <a:rPr lang="es-ES" sz="2400" dirty="0">
                <a:solidFill>
                  <a:prstClr val="black"/>
                </a:solidFill>
                <a:latin typeface="Aparajita" pitchFamily="34" charset="0"/>
                <a:cs typeface="Aparajita" pitchFamily="34" charset="0"/>
              </a:rPr>
              <a:t>municipios cercanos como Soacha.</a:t>
            </a:r>
          </a:p>
        </p:txBody>
      </p:sp>
      <p:sp>
        <p:nvSpPr>
          <p:cNvPr id="6" name="CuadroTexto 5"/>
          <p:cNvSpPr txBox="1"/>
          <p:nvPr/>
        </p:nvSpPr>
        <p:spPr>
          <a:xfrm>
            <a:off x="945573" y="5974334"/>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1364668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504009" y="601501"/>
            <a:ext cx="6409918" cy="5084329"/>
          </a:xfrm>
        </p:spPr>
      </p:pic>
      <p:sp>
        <p:nvSpPr>
          <p:cNvPr id="5" name="Rectángulo 4"/>
          <p:cNvSpPr/>
          <p:nvPr/>
        </p:nvSpPr>
        <p:spPr>
          <a:xfrm>
            <a:off x="342900" y="595761"/>
            <a:ext cx="4717474" cy="5509200"/>
          </a:xfrm>
          <a:prstGeom prst="rect">
            <a:avLst/>
          </a:prstGeom>
        </p:spPr>
        <p:txBody>
          <a:bodyPr wrap="square">
            <a:spAutoFit/>
          </a:bodyPr>
          <a:lstStyle/>
          <a:p>
            <a:r>
              <a:rPr lang="es-CO" sz="3200" dirty="0">
                <a:solidFill>
                  <a:prstClr val="black"/>
                </a:solidFill>
                <a:latin typeface="Aparajita" pitchFamily="34" charset="0"/>
                <a:cs typeface="Aparajita" pitchFamily="34" charset="0"/>
              </a:rPr>
              <a:t>En Bogotá, el porcentaje de h</a:t>
            </a:r>
            <a:r>
              <a:rPr lang="es-CO" sz="3200" dirty="0" smtClean="0">
                <a:solidFill>
                  <a:prstClr val="black"/>
                </a:solidFill>
                <a:latin typeface="Aparajita" pitchFamily="34" charset="0"/>
                <a:cs typeface="Aparajita" pitchFamily="34" charset="0"/>
              </a:rPr>
              <a:t>ogares propietarios </a:t>
            </a:r>
            <a:r>
              <a:rPr lang="es-CO" sz="3200" dirty="0">
                <a:solidFill>
                  <a:prstClr val="black"/>
                </a:solidFill>
                <a:latin typeface="Aparajita" pitchFamily="34" charset="0"/>
                <a:cs typeface="Aparajita" pitchFamily="34" charset="0"/>
              </a:rPr>
              <a:t>en el 2014 se redujo a 48</a:t>
            </a:r>
            <a:r>
              <a:rPr lang="es-CO" sz="3200" dirty="0" smtClean="0">
                <a:solidFill>
                  <a:prstClr val="black"/>
                </a:solidFill>
                <a:latin typeface="Aparajita" pitchFamily="34" charset="0"/>
                <a:cs typeface="Aparajita" pitchFamily="34" charset="0"/>
              </a:rPr>
              <a:t>% (</a:t>
            </a:r>
            <a:r>
              <a:rPr lang="es-CO" sz="3200" dirty="0">
                <a:solidFill>
                  <a:prstClr val="black"/>
                </a:solidFill>
                <a:latin typeface="Aparajita" pitchFamily="34" charset="0"/>
                <a:cs typeface="Aparajita" pitchFamily="34" charset="0"/>
              </a:rPr>
              <a:t>39,9% propia totalmente pagada y 8,3%</a:t>
            </a:r>
          </a:p>
          <a:p>
            <a:r>
              <a:rPr lang="es-CO" sz="3200" dirty="0">
                <a:solidFill>
                  <a:prstClr val="black"/>
                </a:solidFill>
                <a:latin typeface="Aparajita" pitchFamily="34" charset="0"/>
                <a:cs typeface="Aparajita" pitchFamily="34" charset="0"/>
              </a:rPr>
              <a:t>propia la están pagando), 4,7 puntos </a:t>
            </a:r>
            <a:r>
              <a:rPr lang="es-CO" sz="3200" dirty="0" smtClean="0">
                <a:solidFill>
                  <a:prstClr val="black"/>
                </a:solidFill>
                <a:latin typeface="Aparajita" pitchFamily="34" charset="0"/>
                <a:cs typeface="Aparajita" pitchFamily="34" charset="0"/>
              </a:rPr>
              <a:t>porcentuales </a:t>
            </a:r>
            <a:r>
              <a:rPr lang="es-ES" sz="3200" dirty="0" smtClean="0">
                <a:solidFill>
                  <a:prstClr val="black"/>
                </a:solidFill>
                <a:latin typeface="Aparajita" pitchFamily="34" charset="0"/>
                <a:cs typeface="Aparajita" pitchFamily="34" charset="0"/>
              </a:rPr>
              <a:t>menos </a:t>
            </a:r>
            <a:r>
              <a:rPr lang="es-ES" sz="3200" dirty="0">
                <a:solidFill>
                  <a:prstClr val="black"/>
                </a:solidFill>
                <a:latin typeface="Aparajita" pitchFamily="34" charset="0"/>
                <a:cs typeface="Aparajita" pitchFamily="34" charset="0"/>
              </a:rPr>
              <a:t>frente al 2011.</a:t>
            </a:r>
          </a:p>
          <a:p>
            <a:r>
              <a:rPr lang="es-CO" sz="3200" dirty="0">
                <a:solidFill>
                  <a:prstClr val="black"/>
                </a:solidFill>
                <a:latin typeface="Aparajita" pitchFamily="34" charset="0"/>
                <a:cs typeface="Aparajita" pitchFamily="34" charset="0"/>
              </a:rPr>
              <a:t>En contraste, se incrementó el </a:t>
            </a:r>
            <a:r>
              <a:rPr lang="es-CO" sz="3200" dirty="0" smtClean="0">
                <a:solidFill>
                  <a:prstClr val="black"/>
                </a:solidFill>
                <a:latin typeface="Aparajita" pitchFamily="34" charset="0"/>
                <a:cs typeface="Aparajita" pitchFamily="34" charset="0"/>
              </a:rPr>
              <a:t>porcentaje de </a:t>
            </a:r>
            <a:r>
              <a:rPr lang="es-CO" sz="3200" dirty="0">
                <a:solidFill>
                  <a:prstClr val="black"/>
                </a:solidFill>
                <a:latin typeface="Aparajita" pitchFamily="34" charset="0"/>
                <a:cs typeface="Aparajita" pitchFamily="34" charset="0"/>
              </a:rPr>
              <a:t>hogares que viven en arriendo</a:t>
            </a:r>
            <a:r>
              <a:rPr lang="es-CO" sz="3200" dirty="0" smtClean="0">
                <a:solidFill>
                  <a:prstClr val="black"/>
                </a:solidFill>
                <a:latin typeface="Aparajita" pitchFamily="34" charset="0"/>
                <a:cs typeface="Aparajita" pitchFamily="34" charset="0"/>
              </a:rPr>
              <a:t>, pasó </a:t>
            </a:r>
            <a:r>
              <a:rPr lang="es-CO" sz="3200" dirty="0">
                <a:solidFill>
                  <a:prstClr val="black"/>
                </a:solidFill>
                <a:latin typeface="Aparajita" pitchFamily="34" charset="0"/>
                <a:cs typeface="Aparajita" pitchFamily="34" charset="0"/>
              </a:rPr>
              <a:t>de 41,4% en 2011 a 46,8% en 2014</a:t>
            </a:r>
            <a:r>
              <a:rPr lang="es-CO" sz="3200" dirty="0" smtClean="0">
                <a:solidFill>
                  <a:prstClr val="black"/>
                </a:solidFill>
                <a:latin typeface="Aparajita" pitchFamily="34" charset="0"/>
                <a:cs typeface="Aparajita" pitchFamily="34" charset="0"/>
              </a:rPr>
              <a:t>.</a:t>
            </a:r>
            <a:endParaRPr lang="es-CO" sz="2400" dirty="0">
              <a:solidFill>
                <a:prstClr val="black"/>
              </a:solidFill>
              <a:latin typeface="DINNextLTPro-Light"/>
            </a:endParaRPr>
          </a:p>
        </p:txBody>
      </p:sp>
      <p:sp>
        <p:nvSpPr>
          <p:cNvPr id="6" name="CuadroTexto 5"/>
          <p:cNvSpPr txBox="1"/>
          <p:nvPr/>
        </p:nvSpPr>
        <p:spPr>
          <a:xfrm>
            <a:off x="6724304" y="5843351"/>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306005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sz="quarter" idx="13"/>
          </p:nvPr>
        </p:nvPicPr>
        <p:blipFill>
          <a:blip r:embed="rId2"/>
          <a:stretch>
            <a:fillRect/>
          </a:stretch>
        </p:blipFill>
        <p:spPr>
          <a:xfrm>
            <a:off x="998835" y="561109"/>
            <a:ext cx="10350927" cy="5257800"/>
          </a:xfrm>
          <a:prstGeom prst="rect">
            <a:avLst/>
          </a:prstGeom>
        </p:spPr>
      </p:pic>
      <p:sp>
        <p:nvSpPr>
          <p:cNvPr id="5" name="CuadroTexto 4"/>
          <p:cNvSpPr txBox="1"/>
          <p:nvPr/>
        </p:nvSpPr>
        <p:spPr>
          <a:xfrm>
            <a:off x="7380435" y="5984725"/>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209443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95940" y="5798049"/>
            <a:ext cx="7266675" cy="732095"/>
          </a:xfrm>
        </p:spPr>
        <p:txBody>
          <a:bodyPr/>
          <a:lstStyle/>
          <a:p>
            <a:pPr lvl="1" algn="ctr" rtl="0">
              <a:spcBef>
                <a:spcPct val="0"/>
              </a:spcBef>
              <a:buClr>
                <a:schemeClr val="accent6">
                  <a:lumMod val="75000"/>
                </a:schemeClr>
              </a:buClr>
              <a:buSzPct val="128000"/>
            </a:pPr>
            <a:r>
              <a:rPr lang="es-CO" sz="3600" b="1" cap="all" dirty="0">
                <a:latin typeface="Aparajita" pitchFamily="34" charset="0"/>
                <a:cs typeface="Aparajita" pitchFamily="34" charset="0"/>
              </a:rPr>
              <a:t>Educación (privado vs. público)</a:t>
            </a:r>
            <a:br>
              <a:rPr lang="es-CO" sz="3600" b="1" cap="all" dirty="0">
                <a:latin typeface="Aparajita" pitchFamily="34" charset="0"/>
                <a:cs typeface="Aparajita" pitchFamily="34" charset="0"/>
              </a:rPr>
            </a:br>
            <a:endParaRPr lang="es-CO" sz="2800" b="1" cap="all" dirty="0"/>
          </a:p>
        </p:txBody>
      </p:sp>
      <p:pic>
        <p:nvPicPr>
          <p:cNvPr id="6" name="Imagen 5"/>
          <p:cNvPicPr>
            <a:picLocks noChangeAspect="1"/>
          </p:cNvPicPr>
          <p:nvPr/>
        </p:nvPicPr>
        <p:blipFill>
          <a:blip r:embed="rId2"/>
          <a:stretch>
            <a:fillRect/>
          </a:stretch>
        </p:blipFill>
        <p:spPr>
          <a:xfrm>
            <a:off x="1194954" y="581890"/>
            <a:ext cx="9371881" cy="4760489"/>
          </a:xfrm>
          <a:prstGeom prst="rect">
            <a:avLst/>
          </a:prstGeom>
        </p:spPr>
      </p:pic>
      <p:sp>
        <p:nvSpPr>
          <p:cNvPr id="4" name="CuadroTexto 3"/>
          <p:cNvSpPr txBox="1"/>
          <p:nvPr/>
        </p:nvSpPr>
        <p:spPr>
          <a:xfrm>
            <a:off x="1194954" y="58670"/>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1343167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26934" y="1704109"/>
            <a:ext cx="10002157" cy="4206875"/>
          </a:xfrm>
        </p:spPr>
      </p:pic>
      <p:sp>
        <p:nvSpPr>
          <p:cNvPr id="5" name="CuadroTexto 4"/>
          <p:cNvSpPr txBox="1"/>
          <p:nvPr/>
        </p:nvSpPr>
        <p:spPr>
          <a:xfrm>
            <a:off x="1787236" y="841664"/>
            <a:ext cx="8281555" cy="369332"/>
          </a:xfrm>
          <a:prstGeom prst="rect">
            <a:avLst/>
          </a:prstGeom>
          <a:noFill/>
        </p:spPr>
        <p:txBody>
          <a:bodyPr wrap="square" rtlCol="0">
            <a:spAutoFit/>
          </a:bodyPr>
          <a:lstStyle/>
          <a:p>
            <a:r>
              <a:rPr lang="es-CO" dirty="0" smtClean="0">
                <a:solidFill>
                  <a:prstClr val="black"/>
                </a:solidFill>
              </a:rPr>
              <a:t>Desempeño de los colegios de Bogotá en las pruebas SABER 11, 2014-2</a:t>
            </a:r>
            <a:endParaRPr lang="es-ES" dirty="0">
              <a:solidFill>
                <a:prstClr val="black"/>
              </a:solidFill>
            </a:endParaRPr>
          </a:p>
        </p:txBody>
      </p:sp>
    </p:spTree>
    <p:extLst>
      <p:ext uri="{BB962C8B-B14F-4D97-AF65-F5344CB8AC3E}">
        <p14:creationId xmlns:p14="http://schemas.microsoft.com/office/powerpoint/2010/main" val="3428394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05604" y="624110"/>
            <a:ext cx="9599008" cy="5350663"/>
          </a:xfrm>
          <a:prstGeom prst="rect">
            <a:avLst/>
          </a:prstGeom>
        </p:spPr>
      </p:pic>
    </p:spTree>
    <p:extLst>
      <p:ext uri="{BB962C8B-B14F-4D97-AF65-F5344CB8AC3E}">
        <p14:creationId xmlns:p14="http://schemas.microsoft.com/office/powerpoint/2010/main" val="1324697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3"/>
          </p:nvPr>
        </p:nvSpPr>
        <p:spPr/>
        <p:txBody>
          <a:bodyPr/>
          <a:lstStyle/>
          <a:p>
            <a:endParaRPr lang="es-ES" dirty="0"/>
          </a:p>
        </p:txBody>
      </p:sp>
      <p:pic>
        <p:nvPicPr>
          <p:cNvPr id="6" name="Imagen 5"/>
          <p:cNvPicPr>
            <a:picLocks noChangeAspect="1"/>
          </p:cNvPicPr>
          <p:nvPr/>
        </p:nvPicPr>
        <p:blipFill>
          <a:blip r:embed="rId2"/>
          <a:stretch>
            <a:fillRect/>
          </a:stretch>
        </p:blipFill>
        <p:spPr>
          <a:xfrm>
            <a:off x="446809" y="571500"/>
            <a:ext cx="11274694" cy="5727032"/>
          </a:xfrm>
          <a:prstGeom prst="rect">
            <a:avLst/>
          </a:prstGeom>
        </p:spPr>
      </p:pic>
      <p:sp>
        <p:nvSpPr>
          <p:cNvPr id="5" name="CuadroTexto 4"/>
          <p:cNvSpPr txBox="1"/>
          <p:nvPr/>
        </p:nvSpPr>
        <p:spPr>
          <a:xfrm>
            <a:off x="7473954" y="5645240"/>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2414332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4074" y="400670"/>
            <a:ext cx="8683348" cy="882220"/>
          </a:xfrm>
        </p:spPr>
        <p:txBody>
          <a:bodyPr/>
          <a:lstStyle/>
          <a:p>
            <a:pPr lvl="1" algn="ctr" rtl="0">
              <a:spcBef>
                <a:spcPct val="0"/>
              </a:spcBef>
              <a:buClr>
                <a:schemeClr val="accent6">
                  <a:lumMod val="75000"/>
                </a:schemeClr>
              </a:buClr>
              <a:buSzPct val="128000"/>
            </a:pPr>
            <a:r>
              <a:rPr lang="es-CO" sz="3600" b="1" dirty="0" smtClean="0">
                <a:latin typeface="Aparajita" pitchFamily="34" charset="0"/>
                <a:cs typeface="Aparajita" pitchFamily="34" charset="0"/>
              </a:rPr>
              <a:t>Tasa de desempleo comparativo en ciudades colombianas</a:t>
            </a:r>
            <a:r>
              <a:rPr lang="es-CO" sz="3600" b="1" dirty="0">
                <a:latin typeface="Aparajita" pitchFamily="34" charset="0"/>
                <a:cs typeface="Aparajita" pitchFamily="34" charset="0"/>
              </a:rPr>
              <a:t/>
            </a:r>
            <a:br>
              <a:rPr lang="es-CO" sz="3600" b="1" dirty="0">
                <a:latin typeface="Aparajita" pitchFamily="34" charset="0"/>
                <a:cs typeface="Aparajita" pitchFamily="34" charset="0"/>
              </a:rPr>
            </a:br>
            <a:endParaRPr lang="es-CO" sz="2800" b="1"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14645" y="1626607"/>
            <a:ext cx="9364637" cy="4462900"/>
          </a:xfrm>
        </p:spPr>
      </p:pic>
      <p:sp>
        <p:nvSpPr>
          <p:cNvPr id="5" name="Rectángulo 4"/>
          <p:cNvSpPr/>
          <p:nvPr/>
        </p:nvSpPr>
        <p:spPr>
          <a:xfrm>
            <a:off x="3044536" y="4696691"/>
            <a:ext cx="7502237" cy="374073"/>
          </a:xfrm>
          <a:prstGeom prst="rect">
            <a:avLst/>
          </a:prstGeom>
          <a:noFill/>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prstClr val="black"/>
              </a:solidFill>
            </a:endParaRPr>
          </a:p>
        </p:txBody>
      </p:sp>
    </p:spTree>
    <p:extLst>
      <p:ext uri="{BB962C8B-B14F-4D97-AF65-F5344CB8AC3E}">
        <p14:creationId xmlns:p14="http://schemas.microsoft.com/office/powerpoint/2010/main" val="2926685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5342" y="4890785"/>
            <a:ext cx="10569434" cy="1143000"/>
          </a:xfrm>
        </p:spPr>
        <p:txBody>
          <a:bodyPr>
            <a:normAutofit fontScale="90000"/>
          </a:bodyPr>
          <a:lstStyle/>
          <a:p>
            <a:pPr marL="0" indent="0" algn="ctr">
              <a:buNone/>
            </a:pPr>
            <a:r>
              <a:rPr lang="es-CO" b="1" cap="all" dirty="0" smtClean="0"/>
              <a:t>Panorama </a:t>
            </a:r>
            <a:r>
              <a:rPr lang="es-CO" b="1" cap="all" dirty="0"/>
              <a:t>de sectores económicos de la ciudad y los municipios</a:t>
            </a:r>
            <a:r>
              <a:rPr lang="es-CO" dirty="0"/>
              <a:t/>
            </a:r>
            <a:br>
              <a:rPr lang="es-CO" dirty="0"/>
            </a:br>
            <a:endParaRPr lang="es-ES" dirty="0"/>
          </a:p>
        </p:txBody>
      </p:sp>
      <p:sp>
        <p:nvSpPr>
          <p:cNvPr id="3" name="Marcador de contenido 2"/>
          <p:cNvSpPr>
            <a:spLocks noGrp="1"/>
          </p:cNvSpPr>
          <p:nvPr>
            <p:ph sz="quarter" idx="13"/>
          </p:nvPr>
        </p:nvSpPr>
        <p:spPr>
          <a:xfrm>
            <a:off x="301766" y="372128"/>
            <a:ext cx="11223010" cy="3936015"/>
          </a:xfrm>
        </p:spPr>
        <p:txBody>
          <a:bodyPr>
            <a:noAutofit/>
          </a:bodyPr>
          <a:lstStyle/>
          <a:p>
            <a:pPr marL="0" indent="0">
              <a:spcBef>
                <a:spcPts val="0"/>
              </a:spcBef>
              <a:buNone/>
            </a:pPr>
            <a:r>
              <a:rPr lang="es-CO" sz="2800" b="1" dirty="0" smtClean="0">
                <a:solidFill>
                  <a:schemeClr val="tx2"/>
                </a:solidFill>
                <a:latin typeface="Aparajita" pitchFamily="34" charset="0"/>
                <a:cs typeface="Aparajita" pitchFamily="34" charset="0"/>
              </a:rPr>
              <a:t>Sector Económico:</a:t>
            </a:r>
          </a:p>
          <a:p>
            <a:pPr marL="0" indent="0">
              <a:spcBef>
                <a:spcPts val="0"/>
              </a:spcBef>
              <a:buNone/>
            </a:pPr>
            <a:r>
              <a:rPr lang="es-CO" sz="2800" dirty="0" smtClean="0">
                <a:solidFill>
                  <a:schemeClr val="tx2"/>
                </a:solidFill>
                <a:latin typeface="Aparajita" pitchFamily="34" charset="0"/>
                <a:cs typeface="Aparajita" pitchFamily="34" charset="0"/>
              </a:rPr>
              <a:t>Grandes Empresas se encuentran en Bogotá, en sectores como Puente Aranda, Fontibón, Zona Franca.</a:t>
            </a:r>
          </a:p>
          <a:p>
            <a:pPr marL="0" indent="0">
              <a:spcBef>
                <a:spcPts val="0"/>
              </a:spcBef>
              <a:buNone/>
            </a:pPr>
            <a:r>
              <a:rPr lang="es-CO" sz="2800" b="1" dirty="0" smtClean="0">
                <a:solidFill>
                  <a:schemeClr val="tx2"/>
                </a:solidFill>
                <a:latin typeface="Aparajita" pitchFamily="34" charset="0"/>
                <a:cs typeface="Aparajita" pitchFamily="34" charset="0"/>
              </a:rPr>
              <a:t>Sector Agrícola: </a:t>
            </a:r>
            <a:r>
              <a:rPr lang="es-CO" sz="2800" dirty="0" smtClean="0">
                <a:solidFill>
                  <a:schemeClr val="tx2"/>
                </a:solidFill>
                <a:latin typeface="Aparajita" pitchFamily="34" charset="0"/>
                <a:cs typeface="Aparajita" pitchFamily="34" charset="0"/>
              </a:rPr>
              <a:t>En municipios como Sumapaz, Usme, La Calera, entre otros.</a:t>
            </a:r>
          </a:p>
          <a:p>
            <a:pPr marL="0" indent="0">
              <a:spcBef>
                <a:spcPts val="0"/>
              </a:spcBef>
              <a:buNone/>
            </a:pPr>
            <a:r>
              <a:rPr lang="es-CO" sz="2800" b="1" dirty="0" smtClean="0">
                <a:solidFill>
                  <a:schemeClr val="tx2"/>
                </a:solidFill>
                <a:latin typeface="Aparajita" pitchFamily="34" charset="0"/>
                <a:cs typeface="Aparajita" pitchFamily="34" charset="0"/>
              </a:rPr>
              <a:t>Sector Turístico: </a:t>
            </a:r>
            <a:r>
              <a:rPr lang="es-CO" sz="2800" dirty="0" smtClean="0">
                <a:solidFill>
                  <a:schemeClr val="tx2"/>
                </a:solidFill>
                <a:latin typeface="Aparajita" pitchFamily="34" charset="0"/>
                <a:cs typeface="Aparajita" pitchFamily="34" charset="0"/>
              </a:rPr>
              <a:t>La Calera, la Candelaria, la zona T, la zona G, la Macarena, entre otros.</a:t>
            </a:r>
          </a:p>
          <a:p>
            <a:pPr marL="0" indent="0">
              <a:spcBef>
                <a:spcPts val="0"/>
              </a:spcBef>
              <a:buNone/>
            </a:pPr>
            <a:r>
              <a:rPr lang="es-CO" sz="2800" b="1" dirty="0" smtClean="0">
                <a:solidFill>
                  <a:schemeClr val="tx2"/>
                </a:solidFill>
                <a:latin typeface="Aparajita" pitchFamily="34" charset="0"/>
                <a:cs typeface="Aparajita" pitchFamily="34" charset="0"/>
              </a:rPr>
              <a:t>Sectores Bancarios: </a:t>
            </a:r>
            <a:r>
              <a:rPr lang="es-CO" sz="2800" dirty="0" smtClean="0">
                <a:solidFill>
                  <a:schemeClr val="tx2"/>
                </a:solidFill>
                <a:latin typeface="Aparajita" pitchFamily="34" charset="0"/>
                <a:cs typeface="Aparajita" pitchFamily="34" charset="0"/>
              </a:rPr>
              <a:t>En la calle 72, en la carrera 7, calle 26, en la zona industrial.</a:t>
            </a:r>
          </a:p>
          <a:p>
            <a:pPr marL="0" indent="0">
              <a:spcBef>
                <a:spcPts val="0"/>
              </a:spcBef>
              <a:buNone/>
            </a:pPr>
            <a:r>
              <a:rPr lang="es-CO" sz="2800" b="1" dirty="0" smtClean="0">
                <a:solidFill>
                  <a:schemeClr val="tx2"/>
                </a:solidFill>
                <a:latin typeface="Aparajita" pitchFamily="34" charset="0"/>
                <a:cs typeface="Aparajita" pitchFamily="34" charset="0"/>
              </a:rPr>
              <a:t>Sector Educativo: </a:t>
            </a:r>
            <a:r>
              <a:rPr lang="es-CO" sz="2800" dirty="0" smtClean="0">
                <a:solidFill>
                  <a:schemeClr val="tx2"/>
                </a:solidFill>
                <a:latin typeface="Aparajita" pitchFamily="34" charset="0"/>
                <a:cs typeface="Aparajita" pitchFamily="34" charset="0"/>
              </a:rPr>
              <a:t>Aglomerado de universidades por zonas: en el centro, en Chapinero, en el norte.</a:t>
            </a:r>
          </a:p>
          <a:p>
            <a:pPr marL="0" indent="0">
              <a:spcBef>
                <a:spcPts val="0"/>
              </a:spcBef>
              <a:buNone/>
            </a:pPr>
            <a:r>
              <a:rPr lang="es-CO" sz="2800" dirty="0" smtClean="0">
                <a:solidFill>
                  <a:schemeClr val="tx2"/>
                </a:solidFill>
                <a:latin typeface="Aparajita" pitchFamily="34" charset="0"/>
                <a:cs typeface="Aparajita" pitchFamily="34" charset="0"/>
              </a:rPr>
              <a:t>Innumerables establecimientos educativos primaria y secundaria de orden privado y público.</a:t>
            </a:r>
          </a:p>
          <a:p>
            <a:pPr marL="0" indent="0">
              <a:spcBef>
                <a:spcPts val="0"/>
              </a:spcBef>
              <a:buNone/>
            </a:pPr>
            <a:endParaRPr lang="es-CO" sz="2400" dirty="0" smtClean="0">
              <a:solidFill>
                <a:schemeClr val="tx2"/>
              </a:solidFill>
            </a:endParaRPr>
          </a:p>
        </p:txBody>
      </p:sp>
    </p:spTree>
    <p:extLst>
      <p:ext uri="{BB962C8B-B14F-4D97-AF65-F5344CB8AC3E}">
        <p14:creationId xmlns:p14="http://schemas.microsoft.com/office/powerpoint/2010/main" val="1347911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84980" y="721447"/>
            <a:ext cx="9489421" cy="5211762"/>
          </a:xfrm>
        </p:spPr>
      </p:pic>
    </p:spTree>
    <p:extLst>
      <p:ext uri="{BB962C8B-B14F-4D97-AF65-F5344CB8AC3E}">
        <p14:creationId xmlns:p14="http://schemas.microsoft.com/office/powerpoint/2010/main" val="2972387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9455" y="573207"/>
            <a:ext cx="4562545" cy="2197289"/>
          </a:xfrm>
        </p:spPr>
        <p:txBody>
          <a:bodyPr/>
          <a:lstStyle/>
          <a:p>
            <a:pPr marL="0" indent="0" algn="ctr">
              <a:buNone/>
            </a:pPr>
            <a:r>
              <a:rPr lang="es-CO" sz="5400" dirty="0">
                <a:latin typeface="Aparajita" pitchFamily="34" charset="0"/>
                <a:cs typeface="Aparajita" pitchFamily="34" charset="0"/>
              </a:rPr>
              <a:t>Desplazamiento forzado y violencia en la ciudad</a:t>
            </a:r>
            <a:br>
              <a:rPr lang="es-CO" sz="5400" dirty="0">
                <a:latin typeface="Aparajita" pitchFamily="34" charset="0"/>
                <a:cs typeface="Aparajita" pitchFamily="34" charset="0"/>
              </a:rPr>
            </a:br>
            <a:endParaRPr lang="es-CO" sz="4800" dirty="0"/>
          </a:p>
        </p:txBody>
      </p:sp>
      <p:pic>
        <p:nvPicPr>
          <p:cNvPr id="4" name="3 Marcador de contenido" descr="Una radiografía de las víctimas colombianas"/>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0376" y="163773"/>
            <a:ext cx="6823881" cy="6571397"/>
          </a:xfrm>
          <a:prstGeom prst="rect">
            <a:avLst/>
          </a:prstGeom>
          <a:noFill/>
          <a:ln>
            <a:noFill/>
          </a:ln>
        </p:spPr>
      </p:pic>
      <p:sp>
        <p:nvSpPr>
          <p:cNvPr id="5" name="Rectangle 2"/>
          <p:cNvSpPr>
            <a:spLocks noChangeArrowheads="1"/>
          </p:cNvSpPr>
          <p:nvPr/>
        </p:nvSpPr>
        <p:spPr bwMode="auto">
          <a:xfrm>
            <a:off x="7629455" y="4223544"/>
            <a:ext cx="388961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2400" b="1" dirty="0" smtClean="0">
                <a:solidFill>
                  <a:prstClr val="black"/>
                </a:solidFill>
                <a:latin typeface="Aparajita" pitchFamily="34" charset="0"/>
                <a:ea typeface="Times New Roman" pitchFamily="18" charset="0"/>
                <a:cs typeface="Aparajita" pitchFamily="34" charset="0"/>
              </a:rPr>
              <a:t>UNA RADIOGRAFÍA DE LAS VÍCTIMAS COLOMBIANAS</a:t>
            </a:r>
            <a:endParaRPr lang="es-CO" dirty="0" smtClean="0">
              <a:solidFill>
                <a:prstClr val="black"/>
              </a:solidFill>
              <a:latin typeface="Aparajita" pitchFamily="34" charset="0"/>
              <a:cs typeface="Aparajita" pitchFamily="34" charset="0"/>
            </a:endParaRPr>
          </a:p>
          <a:p>
            <a:pPr eaLnBrk="0" fontAlgn="base" hangingPunct="0">
              <a:spcBef>
                <a:spcPct val="0"/>
              </a:spcBef>
              <a:spcAft>
                <a:spcPct val="0"/>
              </a:spcAft>
            </a:pPr>
            <a:endParaRPr lang="es-CO" dirty="0" smtClean="0">
              <a:solidFill>
                <a:prstClr val="black"/>
              </a:solidFill>
              <a:latin typeface="Arial" pitchFamily="34" charset="0"/>
              <a:cs typeface="Arial" pitchFamily="34" charset="0"/>
            </a:endParaRPr>
          </a:p>
        </p:txBody>
      </p:sp>
      <p:sp>
        <p:nvSpPr>
          <p:cNvPr id="6" name="Rectangle 3"/>
          <p:cNvSpPr>
            <a:spLocks noChangeArrowheads="1"/>
          </p:cNvSpPr>
          <p:nvPr/>
        </p:nvSpPr>
        <p:spPr bwMode="auto">
          <a:xfrm>
            <a:off x="7629455" y="4967184"/>
            <a:ext cx="359007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2000" dirty="0" smtClean="0">
                <a:solidFill>
                  <a:prstClr val="black"/>
                </a:solidFill>
                <a:latin typeface="Aparajita" pitchFamily="34" charset="0"/>
                <a:ea typeface="Times New Roman" pitchFamily="18" charset="0"/>
                <a:cs typeface="Aparajita" pitchFamily="34" charset="0"/>
              </a:rPr>
              <a:t>Indígenas, mujeres y jóvenes son los principales afectados por el conflicto. Fuente: Unidad para las Víctimas. Datos proporcionados hasta el primero de julio del 2014.</a:t>
            </a:r>
            <a:endParaRPr lang="es-ES" sz="4400" dirty="0" smtClean="0">
              <a:solidFill>
                <a:prstClr val="black"/>
              </a:solidFill>
              <a:latin typeface="Aparajita" pitchFamily="34" charset="0"/>
              <a:cs typeface="Aparajita" pitchFamily="34" charset="0"/>
            </a:endParaRPr>
          </a:p>
        </p:txBody>
      </p:sp>
    </p:spTree>
    <p:extLst>
      <p:ext uri="{BB962C8B-B14F-4D97-AF65-F5344CB8AC3E}">
        <p14:creationId xmlns:p14="http://schemas.microsoft.com/office/powerpoint/2010/main" val="2859619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77720" y="624110"/>
            <a:ext cx="10035845" cy="5402617"/>
          </a:xfrm>
          <a:prstGeom prst="rect">
            <a:avLst/>
          </a:prstGeom>
        </p:spPr>
      </p:pic>
    </p:spTree>
    <p:extLst>
      <p:ext uri="{BB962C8B-B14F-4D97-AF65-F5344CB8AC3E}">
        <p14:creationId xmlns:p14="http://schemas.microsoft.com/office/powerpoint/2010/main" val="3981446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77145" y="281632"/>
            <a:ext cx="6373637" cy="5402195"/>
          </a:xfrm>
        </p:spPr>
      </p:pic>
      <p:sp>
        <p:nvSpPr>
          <p:cNvPr id="5" name="4 Rectángulo"/>
          <p:cNvSpPr/>
          <p:nvPr/>
        </p:nvSpPr>
        <p:spPr>
          <a:xfrm>
            <a:off x="0" y="158978"/>
            <a:ext cx="4294496" cy="6524863"/>
          </a:xfrm>
          <a:prstGeom prst="rect">
            <a:avLst/>
          </a:prstGeom>
        </p:spPr>
        <p:txBody>
          <a:bodyPr wrap="square">
            <a:spAutoFit/>
          </a:bodyPr>
          <a:lstStyle/>
          <a:p>
            <a:r>
              <a:rPr lang="es-CO" sz="2200" dirty="0">
                <a:solidFill>
                  <a:prstClr val="black"/>
                </a:solidFill>
                <a:latin typeface="Aparajita" pitchFamily="34" charset="0"/>
                <a:cs typeface="Aparajita" pitchFamily="34" charset="0"/>
              </a:rPr>
              <a:t>Para el caso de Bogotá, se indagó sobre </a:t>
            </a:r>
            <a:r>
              <a:rPr lang="es-CO" sz="2200" dirty="0" smtClean="0">
                <a:solidFill>
                  <a:prstClr val="black"/>
                </a:solidFill>
                <a:latin typeface="Aparajita" pitchFamily="34" charset="0"/>
                <a:cs typeface="Aparajita" pitchFamily="34" charset="0"/>
              </a:rPr>
              <a:t>los problemas </a:t>
            </a:r>
            <a:r>
              <a:rPr lang="es-CO" sz="2200" dirty="0">
                <a:solidFill>
                  <a:prstClr val="black"/>
                </a:solidFill>
                <a:latin typeface="Aparajita" pitchFamily="34" charset="0"/>
                <a:cs typeface="Aparajita" pitchFamily="34" charset="0"/>
              </a:rPr>
              <a:t>de inseguridad, ruido, </a:t>
            </a:r>
            <a:r>
              <a:rPr lang="es-CO" sz="2200" dirty="0" smtClean="0">
                <a:solidFill>
                  <a:prstClr val="black"/>
                </a:solidFill>
                <a:latin typeface="Aparajita" pitchFamily="34" charset="0"/>
                <a:cs typeface="Aparajita" pitchFamily="34" charset="0"/>
              </a:rPr>
              <a:t>contaminación del </a:t>
            </a:r>
            <a:r>
              <a:rPr lang="es-CO" sz="2200" dirty="0">
                <a:solidFill>
                  <a:prstClr val="black"/>
                </a:solidFill>
                <a:latin typeface="Aparajita" pitchFamily="34" charset="0"/>
                <a:cs typeface="Aparajita" pitchFamily="34" charset="0"/>
              </a:rPr>
              <a:t>aire y malos olores en el </a:t>
            </a:r>
            <a:r>
              <a:rPr lang="es-CO" sz="2200" dirty="0" smtClean="0">
                <a:solidFill>
                  <a:prstClr val="black"/>
                </a:solidFill>
                <a:latin typeface="Aparajita" pitchFamily="34" charset="0"/>
                <a:cs typeface="Aparajita" pitchFamily="34" charset="0"/>
              </a:rPr>
              <a:t>entorno de </a:t>
            </a:r>
            <a:r>
              <a:rPr lang="es-CO" sz="2200" dirty="0">
                <a:solidFill>
                  <a:prstClr val="black"/>
                </a:solidFill>
                <a:latin typeface="Aparajita" pitchFamily="34" charset="0"/>
                <a:cs typeface="Aparajita" pitchFamily="34" charset="0"/>
              </a:rPr>
              <a:t>las viviendas, tanto en 2011 como </a:t>
            </a:r>
            <a:r>
              <a:rPr lang="es-CO" sz="2200" dirty="0" smtClean="0">
                <a:solidFill>
                  <a:prstClr val="black"/>
                </a:solidFill>
                <a:latin typeface="Aparajita" pitchFamily="34" charset="0"/>
                <a:cs typeface="Aparajita" pitchFamily="34" charset="0"/>
              </a:rPr>
              <a:t>en 2014</a:t>
            </a:r>
            <a:r>
              <a:rPr lang="es-CO" sz="2200" dirty="0">
                <a:solidFill>
                  <a:prstClr val="black"/>
                </a:solidFill>
                <a:latin typeface="Aparajita" pitchFamily="34" charset="0"/>
                <a:cs typeface="Aparajita" pitchFamily="34" charset="0"/>
              </a:rPr>
              <a:t>. En tres de estas problemáticas </a:t>
            </a:r>
            <a:r>
              <a:rPr lang="es-CO" sz="2200" dirty="0" smtClean="0">
                <a:solidFill>
                  <a:prstClr val="black"/>
                </a:solidFill>
                <a:latin typeface="Aparajita" pitchFamily="34" charset="0"/>
                <a:cs typeface="Aparajita" pitchFamily="34" charset="0"/>
              </a:rPr>
              <a:t>se apreciaron </a:t>
            </a:r>
            <a:r>
              <a:rPr lang="es-CO" sz="2200" dirty="0">
                <a:solidFill>
                  <a:prstClr val="black"/>
                </a:solidFill>
                <a:latin typeface="Aparajita" pitchFamily="34" charset="0"/>
                <a:cs typeface="Aparajita" pitchFamily="34" charset="0"/>
              </a:rPr>
              <a:t>caídas significativas para </a:t>
            </a:r>
            <a:r>
              <a:rPr lang="es-CO" sz="2200" dirty="0" smtClean="0">
                <a:solidFill>
                  <a:prstClr val="black"/>
                </a:solidFill>
                <a:latin typeface="Aparajita" pitchFamily="34" charset="0"/>
                <a:cs typeface="Aparajita" pitchFamily="34" charset="0"/>
              </a:rPr>
              <a:t>los años </a:t>
            </a:r>
            <a:r>
              <a:rPr lang="es-CO" sz="2200" dirty="0">
                <a:solidFill>
                  <a:prstClr val="black"/>
                </a:solidFill>
                <a:latin typeface="Aparajita" pitchFamily="34" charset="0"/>
                <a:cs typeface="Aparajita" pitchFamily="34" charset="0"/>
              </a:rPr>
              <a:t>mencionados</a:t>
            </a:r>
            <a:r>
              <a:rPr lang="es-CO" sz="2200" dirty="0" smtClean="0">
                <a:solidFill>
                  <a:prstClr val="black"/>
                </a:solidFill>
                <a:latin typeface="Aparajita" pitchFamily="34" charset="0"/>
                <a:cs typeface="Aparajita" pitchFamily="34" charset="0"/>
              </a:rPr>
              <a:t>.</a:t>
            </a:r>
          </a:p>
          <a:p>
            <a:endParaRPr lang="es-CO" sz="2200" dirty="0">
              <a:solidFill>
                <a:prstClr val="black"/>
              </a:solidFill>
              <a:latin typeface="Aparajita" pitchFamily="34" charset="0"/>
              <a:cs typeface="Aparajita" pitchFamily="34" charset="0"/>
            </a:endParaRPr>
          </a:p>
          <a:p>
            <a:r>
              <a:rPr lang="es-CO" sz="2200" dirty="0">
                <a:solidFill>
                  <a:prstClr val="black"/>
                </a:solidFill>
                <a:latin typeface="Aparajita" pitchFamily="34" charset="0"/>
                <a:cs typeface="Aparajita" pitchFamily="34" charset="0"/>
              </a:rPr>
              <a:t>En el caso de la inseguridad, hubo una</a:t>
            </a:r>
          </a:p>
          <a:p>
            <a:r>
              <a:rPr lang="es-CO" sz="2200" dirty="0">
                <a:solidFill>
                  <a:prstClr val="black"/>
                </a:solidFill>
                <a:latin typeface="Aparajita" pitchFamily="34" charset="0"/>
                <a:cs typeface="Aparajita" pitchFamily="34" charset="0"/>
              </a:rPr>
              <a:t>disminución en el porcentaje de </a:t>
            </a:r>
            <a:r>
              <a:rPr lang="es-CO" sz="2200" dirty="0" smtClean="0">
                <a:solidFill>
                  <a:prstClr val="black"/>
                </a:solidFill>
                <a:latin typeface="Aparajita" pitchFamily="34" charset="0"/>
                <a:cs typeface="Aparajita" pitchFamily="34" charset="0"/>
              </a:rPr>
              <a:t>viviendas con </a:t>
            </a:r>
            <a:r>
              <a:rPr lang="es-CO" sz="2200" dirty="0">
                <a:solidFill>
                  <a:prstClr val="black"/>
                </a:solidFill>
                <a:latin typeface="Aparajita" pitchFamily="34" charset="0"/>
                <a:cs typeface="Aparajita" pitchFamily="34" charset="0"/>
              </a:rPr>
              <a:t>este problema en su entorno.</a:t>
            </a:r>
          </a:p>
          <a:p>
            <a:r>
              <a:rPr lang="es-CO" sz="2200" dirty="0">
                <a:solidFill>
                  <a:prstClr val="black"/>
                </a:solidFill>
                <a:latin typeface="Aparajita" pitchFamily="34" charset="0"/>
                <a:cs typeface="Aparajita" pitchFamily="34" charset="0"/>
              </a:rPr>
              <a:t>La cifra era del 75,8% en 2011 y pasó a</a:t>
            </a:r>
          </a:p>
          <a:p>
            <a:r>
              <a:rPr lang="es-CO" sz="2200" dirty="0">
                <a:solidFill>
                  <a:prstClr val="black"/>
                </a:solidFill>
                <a:latin typeface="Aparajita" pitchFamily="34" charset="0"/>
                <a:cs typeface="Aparajita" pitchFamily="34" charset="0"/>
              </a:rPr>
              <a:t>69,4% en 2014</a:t>
            </a:r>
            <a:r>
              <a:rPr lang="es-CO" sz="2200" dirty="0" smtClean="0">
                <a:solidFill>
                  <a:prstClr val="black"/>
                </a:solidFill>
                <a:latin typeface="Aparajita" pitchFamily="34" charset="0"/>
                <a:cs typeface="Aparajita" pitchFamily="34" charset="0"/>
              </a:rPr>
              <a:t>.</a:t>
            </a:r>
          </a:p>
          <a:p>
            <a:endParaRPr lang="es-CO" sz="2200" dirty="0">
              <a:solidFill>
                <a:prstClr val="black"/>
              </a:solidFill>
              <a:latin typeface="Aparajita" pitchFamily="34" charset="0"/>
              <a:cs typeface="Aparajita" pitchFamily="34" charset="0"/>
            </a:endParaRPr>
          </a:p>
          <a:p>
            <a:r>
              <a:rPr lang="es-CO" sz="2200" dirty="0">
                <a:solidFill>
                  <a:prstClr val="black"/>
                </a:solidFill>
                <a:latin typeface="Aparajita" pitchFamily="34" charset="0"/>
                <a:cs typeface="Aparajita" pitchFamily="34" charset="0"/>
              </a:rPr>
              <a:t>Las proporciones de viviendas con </a:t>
            </a:r>
            <a:r>
              <a:rPr lang="es-CO" sz="2200" dirty="0" smtClean="0">
                <a:solidFill>
                  <a:prstClr val="black"/>
                </a:solidFill>
                <a:latin typeface="Aparajita" pitchFamily="34" charset="0"/>
                <a:cs typeface="Aparajita" pitchFamily="34" charset="0"/>
              </a:rPr>
              <a:t>problemas de </a:t>
            </a:r>
            <a:r>
              <a:rPr lang="es-CO" sz="2200" dirty="0">
                <a:solidFill>
                  <a:prstClr val="black"/>
                </a:solidFill>
                <a:latin typeface="Aparajita" pitchFamily="34" charset="0"/>
                <a:cs typeface="Aparajita" pitchFamily="34" charset="0"/>
              </a:rPr>
              <a:t>contaminación y malos </a:t>
            </a:r>
            <a:r>
              <a:rPr lang="es-CO" sz="2200" dirty="0" smtClean="0">
                <a:solidFill>
                  <a:prstClr val="black"/>
                </a:solidFill>
                <a:latin typeface="Aparajita" pitchFamily="34" charset="0"/>
                <a:cs typeface="Aparajita" pitchFamily="34" charset="0"/>
              </a:rPr>
              <a:t>olores también </a:t>
            </a:r>
            <a:r>
              <a:rPr lang="es-CO" sz="2200" dirty="0">
                <a:solidFill>
                  <a:prstClr val="black"/>
                </a:solidFill>
                <a:latin typeface="Aparajita" pitchFamily="34" charset="0"/>
                <a:cs typeface="Aparajita" pitchFamily="34" charset="0"/>
              </a:rPr>
              <a:t>decrecieron </a:t>
            </a:r>
            <a:r>
              <a:rPr lang="es-CO" sz="2200" dirty="0" smtClean="0">
                <a:solidFill>
                  <a:prstClr val="black"/>
                </a:solidFill>
                <a:latin typeface="Aparajita" pitchFamily="34" charset="0"/>
                <a:cs typeface="Aparajita" pitchFamily="34" charset="0"/>
              </a:rPr>
              <a:t>considerablemente, pasaron </a:t>
            </a:r>
            <a:r>
              <a:rPr lang="es-CO" sz="2200" dirty="0">
                <a:solidFill>
                  <a:prstClr val="black"/>
                </a:solidFill>
                <a:latin typeface="Aparajita" pitchFamily="34" charset="0"/>
                <a:cs typeface="Aparajita" pitchFamily="34" charset="0"/>
              </a:rPr>
              <a:t>de 44,9% a 36% </a:t>
            </a:r>
            <a:r>
              <a:rPr lang="es-CO" sz="2200" dirty="0" smtClean="0">
                <a:solidFill>
                  <a:prstClr val="black"/>
                </a:solidFill>
                <a:latin typeface="Aparajita" pitchFamily="34" charset="0"/>
                <a:cs typeface="Aparajita" pitchFamily="34" charset="0"/>
              </a:rPr>
              <a:t>para contaminación </a:t>
            </a:r>
            <a:r>
              <a:rPr lang="es-CO" sz="2200" dirty="0">
                <a:solidFill>
                  <a:prstClr val="black"/>
                </a:solidFill>
                <a:latin typeface="Aparajita" pitchFamily="34" charset="0"/>
                <a:cs typeface="Aparajita" pitchFamily="34" charset="0"/>
              </a:rPr>
              <a:t>y de 39,4% a 33,5% </a:t>
            </a:r>
            <a:r>
              <a:rPr lang="es-CO" sz="2200" dirty="0" smtClean="0">
                <a:solidFill>
                  <a:prstClr val="black"/>
                </a:solidFill>
                <a:latin typeface="Aparajita" pitchFamily="34" charset="0"/>
                <a:cs typeface="Aparajita" pitchFamily="34" charset="0"/>
              </a:rPr>
              <a:t>para malos </a:t>
            </a:r>
            <a:r>
              <a:rPr lang="es-CO" sz="2200" dirty="0">
                <a:solidFill>
                  <a:prstClr val="black"/>
                </a:solidFill>
                <a:latin typeface="Aparajita" pitchFamily="34" charset="0"/>
                <a:cs typeface="Aparajita" pitchFamily="34" charset="0"/>
              </a:rPr>
              <a:t>olores.</a:t>
            </a:r>
          </a:p>
        </p:txBody>
      </p:sp>
      <p:sp>
        <p:nvSpPr>
          <p:cNvPr id="6" name="CuadroTexto 5"/>
          <p:cNvSpPr txBox="1"/>
          <p:nvPr/>
        </p:nvSpPr>
        <p:spPr>
          <a:xfrm>
            <a:off x="6546273" y="5860034"/>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950186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534310" y="3575538"/>
            <a:ext cx="8911687" cy="1799492"/>
          </a:xfrm>
        </p:spPr>
        <p:txBody>
          <a:bodyPr>
            <a:normAutofit/>
          </a:bodyPr>
          <a:lstStyle/>
          <a:p>
            <a:r>
              <a:rPr lang="es-CO" b="1" dirty="0" smtClean="0"/>
              <a:t>CONTEXTO CULTURAL DE LA CIUDAD: PLURALISMO Y TRANSICIÓN SOCIO CULTURAL Y RELIGIOSA</a:t>
            </a:r>
            <a:endParaRPr lang="es-ES" b="1" dirty="0"/>
          </a:p>
        </p:txBody>
      </p:sp>
    </p:spTree>
    <p:extLst>
      <p:ext uri="{BB962C8B-B14F-4D97-AF65-F5344CB8AC3E}">
        <p14:creationId xmlns:p14="http://schemas.microsoft.com/office/powerpoint/2010/main" val="2299025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55308"/>
          </a:xfrm>
        </p:spPr>
        <p:txBody>
          <a:bodyPr>
            <a:normAutofit/>
          </a:bodyPr>
          <a:lstStyle/>
          <a:p>
            <a:r>
              <a:rPr lang="es-CO" dirty="0" smtClean="0"/>
              <a:t>Transición sociocultural y religiosa</a:t>
            </a:r>
            <a:endParaRPr lang="es-ES" dirty="0"/>
          </a:p>
        </p:txBody>
      </p:sp>
      <p:sp>
        <p:nvSpPr>
          <p:cNvPr id="3" name="Marcador de contenido 2"/>
          <p:cNvSpPr>
            <a:spLocks noGrp="1"/>
          </p:cNvSpPr>
          <p:nvPr>
            <p:ph idx="1"/>
          </p:nvPr>
        </p:nvSpPr>
        <p:spPr>
          <a:xfrm>
            <a:off x="2589212" y="1704109"/>
            <a:ext cx="8915400" cy="4207113"/>
          </a:xfrm>
        </p:spPr>
        <p:txBody>
          <a:bodyPr/>
          <a:lstStyle/>
          <a:p>
            <a:r>
              <a:rPr lang="es-CO" sz="2400" dirty="0" smtClean="0"/>
              <a:t>Diferentes visiones y paradigmas sobre el mundo de la vida conviven e interactúan simultáneamente.</a:t>
            </a:r>
          </a:p>
          <a:p>
            <a:r>
              <a:rPr lang="es-CO" sz="2400" dirty="0" smtClean="0"/>
              <a:t>Se combinan diferentes tipos de mentalidades:</a:t>
            </a:r>
          </a:p>
          <a:p>
            <a:pPr marL="0" indent="0" algn="ctr">
              <a:buNone/>
            </a:pPr>
            <a:endParaRPr lang="es-CO" sz="2000" dirty="0" smtClean="0"/>
          </a:p>
          <a:p>
            <a:pPr marL="0" indent="0" algn="ctr">
              <a:buNone/>
            </a:pPr>
            <a:r>
              <a:rPr lang="es-CO" sz="2000" dirty="0" smtClean="0"/>
              <a:t>Mentalidad </a:t>
            </a:r>
            <a:r>
              <a:rPr lang="es-CO" sz="2000" dirty="0" err="1" smtClean="0"/>
              <a:t>premoderna</a:t>
            </a:r>
            <a:endParaRPr lang="es-CO" sz="2000" dirty="0" smtClean="0"/>
          </a:p>
          <a:p>
            <a:pPr marL="0" indent="0" algn="ctr">
              <a:buNone/>
            </a:pPr>
            <a:r>
              <a:rPr lang="es-CO" sz="2000" dirty="0" smtClean="0"/>
              <a:t>Mentalidad moderna</a:t>
            </a:r>
          </a:p>
          <a:p>
            <a:pPr marL="0" indent="0" algn="ctr">
              <a:buNone/>
            </a:pPr>
            <a:r>
              <a:rPr lang="es-CO" sz="2000" dirty="0" smtClean="0"/>
              <a:t>Mentalidad posmoderna</a:t>
            </a:r>
          </a:p>
          <a:p>
            <a:endParaRPr lang="es-CO" dirty="0" smtClean="0"/>
          </a:p>
          <a:p>
            <a:pPr marL="0" indent="0">
              <a:buNone/>
            </a:pPr>
            <a:endParaRPr lang="es-CO" dirty="0"/>
          </a:p>
        </p:txBody>
      </p:sp>
    </p:spTree>
    <p:extLst>
      <p:ext uri="{BB962C8B-B14F-4D97-AF65-F5344CB8AC3E}">
        <p14:creationId xmlns:p14="http://schemas.microsoft.com/office/powerpoint/2010/main" val="2158866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6940" y="127618"/>
            <a:ext cx="8234635" cy="6381842"/>
          </a:xfrm>
        </p:spPr>
      </p:pic>
    </p:spTree>
    <p:extLst>
      <p:ext uri="{BB962C8B-B14F-4D97-AF65-F5344CB8AC3E}">
        <p14:creationId xmlns:p14="http://schemas.microsoft.com/office/powerpoint/2010/main" val="1995932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735281" y="164124"/>
          <a:ext cx="9682995" cy="6184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433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793" y="365125"/>
            <a:ext cx="9396560" cy="6269267"/>
          </a:xfrm>
        </p:spPr>
      </p:pic>
    </p:spTree>
    <p:extLst>
      <p:ext uri="{BB962C8B-B14F-4D97-AF65-F5344CB8AC3E}">
        <p14:creationId xmlns:p14="http://schemas.microsoft.com/office/powerpoint/2010/main" val="4004873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idx="1"/>
            <p:extLst>
              <p:ext uri="{D42A27DB-BD31-4B8C-83A1-F6EECF244321}">
                <p14:modId xmlns:p14="http://schemas.microsoft.com/office/powerpoint/2010/main" val="2745979869"/>
              </p:ext>
            </p:extLst>
          </p:nvPr>
        </p:nvGraphicFramePr>
        <p:xfrm>
          <a:off x="2275609" y="675409"/>
          <a:ext cx="9229004" cy="5236441"/>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7380435" y="5984725"/>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374473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464328" y="284887"/>
            <a:ext cx="4110512" cy="2725448"/>
          </a:xfrm>
          <a:prstGeom prst="rect">
            <a:avLst/>
          </a:prstGeom>
        </p:spPr>
      </p:pic>
      <p:pic>
        <p:nvPicPr>
          <p:cNvPr id="5" name="Imagen 4"/>
          <p:cNvPicPr>
            <a:picLocks noChangeAspect="1"/>
          </p:cNvPicPr>
          <p:nvPr/>
        </p:nvPicPr>
        <p:blipFill>
          <a:blip r:embed="rId3"/>
          <a:stretch>
            <a:fillRect/>
          </a:stretch>
        </p:blipFill>
        <p:spPr>
          <a:xfrm>
            <a:off x="4361152" y="1557450"/>
            <a:ext cx="3910013" cy="2569034"/>
          </a:xfrm>
          <a:prstGeom prst="rect">
            <a:avLst/>
          </a:prstGeom>
        </p:spPr>
      </p:pic>
      <p:pic>
        <p:nvPicPr>
          <p:cNvPr id="6" name="Imagen 5"/>
          <p:cNvPicPr>
            <a:picLocks noChangeAspect="1"/>
          </p:cNvPicPr>
          <p:nvPr/>
        </p:nvPicPr>
        <p:blipFill>
          <a:blip r:embed="rId4"/>
          <a:stretch>
            <a:fillRect/>
          </a:stretch>
        </p:blipFill>
        <p:spPr>
          <a:xfrm>
            <a:off x="7656369" y="375688"/>
            <a:ext cx="4024745" cy="2089771"/>
          </a:xfrm>
          <a:prstGeom prst="rect">
            <a:avLst/>
          </a:prstGeom>
        </p:spPr>
      </p:pic>
      <p:pic>
        <p:nvPicPr>
          <p:cNvPr id="7" name="Imagen 6"/>
          <p:cNvPicPr>
            <a:picLocks noChangeAspect="1"/>
          </p:cNvPicPr>
          <p:nvPr/>
        </p:nvPicPr>
        <p:blipFill>
          <a:blip r:embed="rId5"/>
          <a:stretch>
            <a:fillRect/>
          </a:stretch>
        </p:blipFill>
        <p:spPr>
          <a:xfrm>
            <a:off x="464328" y="3992383"/>
            <a:ext cx="4426559" cy="2478873"/>
          </a:xfrm>
          <a:prstGeom prst="rect">
            <a:avLst/>
          </a:prstGeom>
        </p:spPr>
      </p:pic>
      <p:pic>
        <p:nvPicPr>
          <p:cNvPr id="8" name="Imagen 7"/>
          <p:cNvPicPr>
            <a:picLocks noChangeAspect="1"/>
          </p:cNvPicPr>
          <p:nvPr/>
        </p:nvPicPr>
        <p:blipFill>
          <a:blip r:embed="rId6"/>
          <a:stretch>
            <a:fillRect/>
          </a:stretch>
        </p:blipFill>
        <p:spPr>
          <a:xfrm>
            <a:off x="7294419" y="3383859"/>
            <a:ext cx="4469823" cy="2963687"/>
          </a:xfrm>
          <a:prstGeom prst="rect">
            <a:avLst/>
          </a:prstGeom>
        </p:spPr>
      </p:pic>
    </p:spTree>
    <p:extLst>
      <p:ext uri="{BB962C8B-B14F-4D97-AF65-F5344CB8AC3E}">
        <p14:creationId xmlns:p14="http://schemas.microsoft.com/office/powerpoint/2010/main" val="4024720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595" y="398585"/>
            <a:ext cx="9259747" cy="5627077"/>
          </a:xfrm>
        </p:spPr>
      </p:pic>
    </p:spTree>
    <p:extLst>
      <p:ext uri="{BB962C8B-B14F-4D97-AF65-F5344CB8AC3E}">
        <p14:creationId xmlns:p14="http://schemas.microsoft.com/office/powerpoint/2010/main" val="3046496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stretch>
            <a:fillRect/>
          </a:stretch>
        </p:blipFill>
        <p:spPr>
          <a:xfrm>
            <a:off x="2007313" y="1672935"/>
            <a:ext cx="9672967" cy="4114801"/>
          </a:xfrm>
          <a:prstGeom prst="rect">
            <a:avLst/>
          </a:prstGeom>
        </p:spPr>
      </p:pic>
      <p:sp>
        <p:nvSpPr>
          <p:cNvPr id="4" name="CuadroTexto 3"/>
          <p:cNvSpPr txBox="1"/>
          <p:nvPr/>
        </p:nvSpPr>
        <p:spPr>
          <a:xfrm>
            <a:off x="7380435" y="5984725"/>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916099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3117416" y="1007919"/>
            <a:ext cx="8356283" cy="4644735"/>
          </a:xfrm>
          <a:prstGeom prst="rect">
            <a:avLst/>
          </a:prstGeom>
        </p:spPr>
      </p:pic>
      <p:sp>
        <p:nvSpPr>
          <p:cNvPr id="5" name="CuadroTexto 4"/>
          <p:cNvSpPr txBox="1"/>
          <p:nvPr/>
        </p:nvSpPr>
        <p:spPr>
          <a:xfrm>
            <a:off x="7380435" y="5984725"/>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2077744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500" y="365125"/>
            <a:ext cx="7739000" cy="5811838"/>
          </a:xfrm>
        </p:spPr>
      </p:pic>
    </p:spTree>
    <p:extLst>
      <p:ext uri="{BB962C8B-B14F-4D97-AF65-F5344CB8AC3E}">
        <p14:creationId xmlns:p14="http://schemas.microsoft.com/office/powerpoint/2010/main" val="3229635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1839335" y="488372"/>
            <a:ext cx="9959935" cy="5548746"/>
          </a:xfrm>
          <a:prstGeom prst="rect">
            <a:avLst/>
          </a:prstGeom>
        </p:spPr>
      </p:pic>
      <p:sp>
        <p:nvSpPr>
          <p:cNvPr id="5" name="CuadroTexto 4"/>
          <p:cNvSpPr txBox="1"/>
          <p:nvPr/>
        </p:nvSpPr>
        <p:spPr>
          <a:xfrm>
            <a:off x="7380435" y="5984725"/>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2143811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2206831" y="518340"/>
            <a:ext cx="9680161" cy="5392882"/>
          </a:xfrm>
          <a:prstGeom prst="rect">
            <a:avLst/>
          </a:prstGeom>
        </p:spPr>
      </p:pic>
      <p:sp>
        <p:nvSpPr>
          <p:cNvPr id="5" name="CuadroTexto 4"/>
          <p:cNvSpPr txBox="1"/>
          <p:nvPr/>
        </p:nvSpPr>
        <p:spPr>
          <a:xfrm>
            <a:off x="7380435" y="5984725"/>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1770464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923" y="164585"/>
            <a:ext cx="5967046" cy="6190811"/>
          </a:xfrm>
        </p:spPr>
      </p:pic>
    </p:spTree>
    <p:extLst>
      <p:ext uri="{BB962C8B-B14F-4D97-AF65-F5344CB8AC3E}">
        <p14:creationId xmlns:p14="http://schemas.microsoft.com/office/powerpoint/2010/main" val="2660482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2589212" y="850849"/>
            <a:ext cx="9083311" cy="5060373"/>
          </a:xfrm>
          <a:prstGeom prst="rect">
            <a:avLst/>
          </a:prstGeom>
        </p:spPr>
      </p:pic>
      <p:sp>
        <p:nvSpPr>
          <p:cNvPr id="5" name="CuadroTexto 4"/>
          <p:cNvSpPr txBox="1"/>
          <p:nvPr/>
        </p:nvSpPr>
        <p:spPr>
          <a:xfrm>
            <a:off x="7380435" y="5984725"/>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2819636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stretch>
            <a:fillRect/>
          </a:stretch>
        </p:blipFill>
        <p:spPr>
          <a:xfrm>
            <a:off x="2797514" y="624110"/>
            <a:ext cx="8502507" cy="4736803"/>
          </a:xfrm>
          <a:prstGeom prst="rect">
            <a:avLst/>
          </a:prstGeom>
        </p:spPr>
      </p:pic>
      <p:sp>
        <p:nvSpPr>
          <p:cNvPr id="4" name="CuadroTexto 3"/>
          <p:cNvSpPr txBox="1"/>
          <p:nvPr/>
        </p:nvSpPr>
        <p:spPr>
          <a:xfrm>
            <a:off x="7380435" y="5984725"/>
            <a:ext cx="3969327" cy="523220"/>
          </a:xfrm>
          <a:prstGeom prst="rect">
            <a:avLst/>
          </a:prstGeom>
          <a:noFill/>
        </p:spPr>
        <p:txBody>
          <a:bodyPr wrap="square" rtlCol="0">
            <a:spAutoFit/>
          </a:bodyPr>
          <a:lstStyle/>
          <a:p>
            <a:r>
              <a:rPr lang="es-CO" sz="1400" dirty="0" smtClean="0"/>
              <a:t>Fuente: Encuesta bienal de culturas. Alcaldía de Bogotá, 2013</a:t>
            </a:r>
            <a:endParaRPr lang="es-ES" sz="1400" dirty="0"/>
          </a:p>
        </p:txBody>
      </p:sp>
    </p:spTree>
    <p:extLst>
      <p:ext uri="{BB962C8B-B14F-4D97-AF65-F5344CB8AC3E}">
        <p14:creationId xmlns:p14="http://schemas.microsoft.com/office/powerpoint/2010/main" val="17004490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5498" y="301992"/>
            <a:ext cx="8911687" cy="1048826"/>
          </a:xfrm>
        </p:spPr>
        <p:txBody>
          <a:bodyPr>
            <a:normAutofit/>
          </a:bodyPr>
          <a:lstStyle/>
          <a:p>
            <a:pPr algn="ctr"/>
            <a:r>
              <a:rPr lang="es-CO" sz="2400" b="1" i="1" dirty="0"/>
              <a:t>P25. Suele usted sentirse angustiado/a por alguna de las siguientes razones</a:t>
            </a:r>
            <a:r>
              <a:rPr lang="es-CO" sz="2400" dirty="0"/>
              <a:t> </a:t>
            </a:r>
            <a:endParaRPr lang="es-ES" sz="2400" dirty="0"/>
          </a:p>
        </p:txBody>
      </p:sp>
      <p:pic>
        <p:nvPicPr>
          <p:cNvPr id="4" name="Marcador de contenido 3"/>
          <p:cNvPicPr>
            <a:picLocks noGrp="1" noChangeAspect="1"/>
          </p:cNvPicPr>
          <p:nvPr>
            <p:ph idx="1"/>
          </p:nvPr>
        </p:nvPicPr>
        <p:blipFill>
          <a:blip r:embed="rId2"/>
          <a:stretch>
            <a:fillRect/>
          </a:stretch>
        </p:blipFill>
        <p:spPr>
          <a:xfrm>
            <a:off x="1588421" y="1187237"/>
            <a:ext cx="4127350" cy="2670279"/>
          </a:xfrm>
          <a:prstGeom prst="rect">
            <a:avLst/>
          </a:prstGeom>
        </p:spPr>
      </p:pic>
      <p:pic>
        <p:nvPicPr>
          <p:cNvPr id="5" name="Imagen 4"/>
          <p:cNvPicPr>
            <a:picLocks noChangeAspect="1"/>
          </p:cNvPicPr>
          <p:nvPr/>
        </p:nvPicPr>
        <p:blipFill>
          <a:blip r:embed="rId3"/>
          <a:stretch>
            <a:fillRect/>
          </a:stretch>
        </p:blipFill>
        <p:spPr>
          <a:xfrm>
            <a:off x="7007205" y="1187237"/>
            <a:ext cx="4127350" cy="2883658"/>
          </a:xfrm>
          <a:prstGeom prst="rect">
            <a:avLst/>
          </a:prstGeom>
        </p:spPr>
      </p:pic>
      <p:pic>
        <p:nvPicPr>
          <p:cNvPr id="6" name="Imagen 5"/>
          <p:cNvPicPr>
            <a:picLocks noChangeAspect="1"/>
          </p:cNvPicPr>
          <p:nvPr/>
        </p:nvPicPr>
        <p:blipFill>
          <a:blip r:embed="rId4"/>
          <a:stretch>
            <a:fillRect/>
          </a:stretch>
        </p:blipFill>
        <p:spPr>
          <a:xfrm>
            <a:off x="1588421" y="3845320"/>
            <a:ext cx="4127350" cy="2914141"/>
          </a:xfrm>
          <a:prstGeom prst="rect">
            <a:avLst/>
          </a:prstGeom>
        </p:spPr>
      </p:pic>
      <p:pic>
        <p:nvPicPr>
          <p:cNvPr id="7" name="Imagen 6"/>
          <p:cNvPicPr>
            <a:picLocks noChangeAspect="1"/>
          </p:cNvPicPr>
          <p:nvPr/>
        </p:nvPicPr>
        <p:blipFill>
          <a:blip r:embed="rId5"/>
          <a:stretch>
            <a:fillRect/>
          </a:stretch>
        </p:blipFill>
        <p:spPr>
          <a:xfrm>
            <a:off x="7007205" y="3957131"/>
            <a:ext cx="4127350" cy="2908044"/>
          </a:xfrm>
          <a:prstGeom prst="rect">
            <a:avLst/>
          </a:prstGeom>
        </p:spPr>
      </p:pic>
      <p:sp>
        <p:nvSpPr>
          <p:cNvPr id="8" name="CuadroTexto 7"/>
          <p:cNvSpPr txBox="1"/>
          <p:nvPr/>
        </p:nvSpPr>
        <p:spPr>
          <a:xfrm>
            <a:off x="4934183" y="6349953"/>
            <a:ext cx="2854610" cy="430887"/>
          </a:xfrm>
          <a:prstGeom prst="rect">
            <a:avLst/>
          </a:prstGeom>
          <a:noFill/>
        </p:spPr>
        <p:txBody>
          <a:bodyPr wrap="square" rtlCol="0">
            <a:spAutoFit/>
          </a:bodyPr>
          <a:lstStyle/>
          <a:p>
            <a:r>
              <a:rPr lang="es-CO" sz="1100" dirty="0" smtClean="0"/>
              <a:t>Fuente: Encuesta bienal de culturas. Alcaldía de Bogotá, 2013</a:t>
            </a:r>
            <a:endParaRPr lang="es-ES" sz="1100" dirty="0"/>
          </a:p>
        </p:txBody>
      </p:sp>
    </p:spTree>
    <p:extLst>
      <p:ext uri="{BB962C8B-B14F-4D97-AF65-F5344CB8AC3E}">
        <p14:creationId xmlns:p14="http://schemas.microsoft.com/office/powerpoint/2010/main" val="3601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062" y="364236"/>
            <a:ext cx="5471614" cy="609008"/>
          </a:xfrm>
        </p:spPr>
        <p:txBody>
          <a:bodyPr>
            <a:normAutofit fontScale="90000"/>
          </a:bodyPr>
          <a:lstStyle/>
          <a:p>
            <a:pPr lvl="1" algn="ctr" rtl="0">
              <a:lnSpc>
                <a:spcPct val="90000"/>
              </a:lnSpc>
              <a:spcBef>
                <a:spcPct val="0"/>
              </a:spcBef>
            </a:pPr>
            <a:r>
              <a:rPr lang="es-CO" sz="3600" b="1" cap="all" dirty="0" smtClean="0"/>
              <a:t>POBLACIÓN DE BOGOTÁ</a:t>
            </a:r>
            <a:endParaRPr lang="es-ES" b="1" cap="all" dirty="0"/>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1538" y="973244"/>
            <a:ext cx="5344408" cy="4653692"/>
          </a:xfrm>
        </p:spPr>
      </p:pic>
      <p:sp>
        <p:nvSpPr>
          <p:cNvPr id="5" name="4 Rectángulo"/>
          <p:cNvSpPr/>
          <p:nvPr/>
        </p:nvSpPr>
        <p:spPr>
          <a:xfrm>
            <a:off x="6773838" y="518615"/>
            <a:ext cx="5418162" cy="6124754"/>
          </a:xfrm>
          <a:prstGeom prst="rect">
            <a:avLst/>
          </a:prstGeom>
        </p:spPr>
        <p:txBody>
          <a:bodyPr wrap="square">
            <a:spAutoFit/>
          </a:bodyPr>
          <a:lstStyle/>
          <a:p>
            <a:r>
              <a:rPr lang="es-CO" sz="2800" dirty="0">
                <a:solidFill>
                  <a:prstClr val="black"/>
                </a:solidFill>
                <a:latin typeface="Aparajita" pitchFamily="34" charset="0"/>
                <a:cs typeface="Aparajita" pitchFamily="34" charset="0"/>
              </a:rPr>
              <a:t>En 2011, la población que habitaba </a:t>
            </a:r>
            <a:r>
              <a:rPr lang="es-CO" sz="2800" dirty="0" smtClean="0">
                <a:solidFill>
                  <a:prstClr val="black"/>
                </a:solidFill>
                <a:latin typeface="Aparajita" pitchFamily="34" charset="0"/>
                <a:cs typeface="Aparajita" pitchFamily="34" charset="0"/>
              </a:rPr>
              <a:t>Bogotá era </a:t>
            </a:r>
            <a:r>
              <a:rPr lang="es-CO" sz="2800" dirty="0">
                <a:solidFill>
                  <a:prstClr val="black"/>
                </a:solidFill>
                <a:latin typeface="Aparajita" pitchFamily="34" charset="0"/>
                <a:cs typeface="Aparajita" pitchFamily="34" charset="0"/>
              </a:rPr>
              <a:t>de 7.451.231 personas, </a:t>
            </a:r>
            <a:r>
              <a:rPr lang="es-CO" sz="2800" dirty="0" smtClean="0">
                <a:solidFill>
                  <a:prstClr val="black"/>
                </a:solidFill>
                <a:latin typeface="Aparajita" pitchFamily="34" charset="0"/>
                <a:cs typeface="Aparajita" pitchFamily="34" charset="0"/>
              </a:rPr>
              <a:t>esta se incrementó </a:t>
            </a:r>
            <a:r>
              <a:rPr lang="es-CO" sz="2800" dirty="0">
                <a:solidFill>
                  <a:prstClr val="black"/>
                </a:solidFill>
                <a:latin typeface="Aparajita" pitchFamily="34" charset="0"/>
                <a:cs typeface="Aparajita" pitchFamily="34" charset="0"/>
              </a:rPr>
              <a:t>en 2014 a 7.794.463.</a:t>
            </a:r>
          </a:p>
          <a:p>
            <a:r>
              <a:rPr lang="es-CO" sz="2800" dirty="0">
                <a:solidFill>
                  <a:prstClr val="black"/>
                </a:solidFill>
                <a:latin typeface="Aparajita" pitchFamily="34" charset="0"/>
                <a:cs typeface="Aparajita" pitchFamily="34" charset="0"/>
              </a:rPr>
              <a:t>La localidad que más incrementó su </a:t>
            </a:r>
            <a:r>
              <a:rPr lang="es-CO" sz="2800" dirty="0" smtClean="0">
                <a:solidFill>
                  <a:prstClr val="black"/>
                </a:solidFill>
                <a:latin typeface="Aparajita" pitchFamily="34" charset="0"/>
                <a:cs typeface="Aparajita" pitchFamily="34" charset="0"/>
              </a:rPr>
              <a:t>población fue </a:t>
            </a:r>
            <a:r>
              <a:rPr lang="es-CO" sz="2800" dirty="0">
                <a:solidFill>
                  <a:prstClr val="black"/>
                </a:solidFill>
                <a:latin typeface="Aparajita" pitchFamily="34" charset="0"/>
                <a:cs typeface="Aparajita" pitchFamily="34" charset="0"/>
              </a:rPr>
              <a:t>Usme (3,39%), </a:t>
            </a:r>
            <a:r>
              <a:rPr lang="es-CO" sz="2800" dirty="0" smtClean="0">
                <a:solidFill>
                  <a:prstClr val="black"/>
                </a:solidFill>
                <a:latin typeface="Aparajita" pitchFamily="34" charset="0"/>
                <a:cs typeface="Aparajita" pitchFamily="34" charset="0"/>
              </a:rPr>
              <a:t>seguida </a:t>
            </a:r>
            <a:r>
              <a:rPr lang="es-CO" sz="2800" dirty="0">
                <a:solidFill>
                  <a:prstClr val="black"/>
                </a:solidFill>
                <a:latin typeface="Aparajita" pitchFamily="34" charset="0"/>
                <a:cs typeface="Aparajita" pitchFamily="34" charset="0"/>
              </a:rPr>
              <a:t>de </a:t>
            </a:r>
            <a:r>
              <a:rPr lang="es-CO" sz="2800" dirty="0" smtClean="0">
                <a:solidFill>
                  <a:prstClr val="black"/>
                </a:solidFill>
                <a:latin typeface="Aparajita" pitchFamily="34" charset="0"/>
                <a:cs typeface="Aparajita" pitchFamily="34" charset="0"/>
              </a:rPr>
              <a:t>Bosa (</a:t>
            </a:r>
            <a:r>
              <a:rPr lang="es-CO" sz="2800" dirty="0">
                <a:solidFill>
                  <a:prstClr val="black"/>
                </a:solidFill>
                <a:latin typeface="Aparajita" pitchFamily="34" charset="0"/>
                <a:cs typeface="Aparajita" pitchFamily="34" charset="0"/>
              </a:rPr>
              <a:t>2,43%), Suba (2,33%) y Fontibón (2,33%).</a:t>
            </a:r>
          </a:p>
          <a:p>
            <a:r>
              <a:rPr lang="es-CO" sz="2800" dirty="0">
                <a:solidFill>
                  <a:prstClr val="black"/>
                </a:solidFill>
                <a:latin typeface="Aparajita" pitchFamily="34" charset="0"/>
                <a:cs typeface="Aparajita" pitchFamily="34" charset="0"/>
              </a:rPr>
              <a:t>Las que menos crecieron en </a:t>
            </a:r>
            <a:r>
              <a:rPr lang="es-CO" sz="2800" dirty="0" smtClean="0">
                <a:solidFill>
                  <a:prstClr val="black"/>
                </a:solidFill>
                <a:latin typeface="Aparajita" pitchFamily="34" charset="0"/>
                <a:cs typeface="Aparajita" pitchFamily="34" charset="0"/>
              </a:rPr>
              <a:t>población fueron </a:t>
            </a:r>
            <a:r>
              <a:rPr lang="es-CO" sz="2800" dirty="0">
                <a:solidFill>
                  <a:prstClr val="black"/>
                </a:solidFill>
                <a:latin typeface="Aparajita" pitchFamily="34" charset="0"/>
                <a:cs typeface="Aparajita" pitchFamily="34" charset="0"/>
              </a:rPr>
              <a:t>San Cristóbal (0,18%), </a:t>
            </a:r>
            <a:r>
              <a:rPr lang="es-CO" sz="2800" dirty="0" smtClean="0">
                <a:solidFill>
                  <a:prstClr val="black"/>
                </a:solidFill>
                <a:latin typeface="Aparajita" pitchFamily="34" charset="0"/>
                <a:cs typeface="Aparajita" pitchFamily="34" charset="0"/>
              </a:rPr>
              <a:t>Tunjuelito (</a:t>
            </a:r>
            <a:r>
              <a:rPr lang="es-CO" sz="2800" dirty="0">
                <a:solidFill>
                  <a:prstClr val="black"/>
                </a:solidFill>
                <a:latin typeface="Aparajita" pitchFamily="34" charset="0"/>
                <a:cs typeface="Aparajita" pitchFamily="34" charset="0"/>
              </a:rPr>
              <a:t>0,21%) y Rafael Uribe Uribe (0,24</a:t>
            </a:r>
            <a:r>
              <a:rPr lang="es-CO" sz="2800" dirty="0" smtClean="0">
                <a:solidFill>
                  <a:prstClr val="black"/>
                </a:solidFill>
                <a:latin typeface="Aparajita" pitchFamily="34" charset="0"/>
                <a:cs typeface="Aparajita" pitchFamily="34" charset="0"/>
              </a:rPr>
              <a:t>%). </a:t>
            </a:r>
            <a:endParaRPr lang="es-CO" sz="2800" dirty="0">
              <a:solidFill>
                <a:prstClr val="black"/>
              </a:solidFill>
              <a:latin typeface="Aparajita" pitchFamily="34" charset="0"/>
              <a:cs typeface="Aparajita" pitchFamily="34" charset="0"/>
            </a:endParaRPr>
          </a:p>
          <a:p>
            <a:r>
              <a:rPr lang="es-CO" sz="2800" dirty="0">
                <a:solidFill>
                  <a:prstClr val="black"/>
                </a:solidFill>
                <a:latin typeface="Aparajita" pitchFamily="34" charset="0"/>
                <a:cs typeface="Aparajita" pitchFamily="34" charset="0"/>
              </a:rPr>
              <a:t>En un nivel intermedio de </a:t>
            </a:r>
            <a:r>
              <a:rPr lang="es-CO" sz="2800" dirty="0" smtClean="0">
                <a:solidFill>
                  <a:prstClr val="black"/>
                </a:solidFill>
                <a:latin typeface="Aparajita" pitchFamily="34" charset="0"/>
                <a:cs typeface="Aparajita" pitchFamily="34" charset="0"/>
              </a:rPr>
              <a:t>crecimiento están </a:t>
            </a:r>
            <a:r>
              <a:rPr lang="es-CO" sz="2800" dirty="0">
                <a:solidFill>
                  <a:prstClr val="black"/>
                </a:solidFill>
                <a:latin typeface="Aparajita" pitchFamily="34" charset="0"/>
                <a:cs typeface="Aparajita" pitchFamily="34" charset="0"/>
              </a:rPr>
              <a:t>las localidades centrales: Santa </a:t>
            </a:r>
            <a:r>
              <a:rPr lang="es-CO" sz="2800" dirty="0" smtClean="0">
                <a:solidFill>
                  <a:prstClr val="black"/>
                </a:solidFill>
                <a:latin typeface="Aparajita" pitchFamily="34" charset="0"/>
                <a:cs typeface="Aparajita" pitchFamily="34" charset="0"/>
              </a:rPr>
              <a:t>Fé (</a:t>
            </a:r>
            <a:r>
              <a:rPr lang="es-CO" sz="2800" dirty="0">
                <a:solidFill>
                  <a:prstClr val="black"/>
                </a:solidFill>
                <a:latin typeface="Aparajita" pitchFamily="34" charset="0"/>
                <a:cs typeface="Aparajita" pitchFamily="34" charset="0"/>
              </a:rPr>
              <a:t>0,37%), Los Mártires (0,63%), </a:t>
            </a:r>
            <a:r>
              <a:rPr lang="es-CO" sz="2800" dirty="0" smtClean="0">
                <a:solidFill>
                  <a:prstClr val="black"/>
                </a:solidFill>
                <a:latin typeface="Aparajita" pitchFamily="34" charset="0"/>
                <a:cs typeface="Aparajita" pitchFamily="34" charset="0"/>
              </a:rPr>
              <a:t>Teusaquillo (</a:t>
            </a:r>
            <a:r>
              <a:rPr lang="es-CO" sz="2800" dirty="0">
                <a:solidFill>
                  <a:prstClr val="black"/>
                </a:solidFill>
                <a:latin typeface="Aparajita" pitchFamily="34" charset="0"/>
                <a:cs typeface="Aparajita" pitchFamily="34" charset="0"/>
              </a:rPr>
              <a:t>1,19%) y Chapinero (1,21%).</a:t>
            </a:r>
          </a:p>
        </p:txBody>
      </p:sp>
      <p:sp>
        <p:nvSpPr>
          <p:cNvPr id="3" name="CuadroTexto 2"/>
          <p:cNvSpPr txBox="1"/>
          <p:nvPr/>
        </p:nvSpPr>
        <p:spPr>
          <a:xfrm>
            <a:off x="945573" y="5974334"/>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4137312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Marcador de conteni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19049" y="559936"/>
            <a:ext cx="7506302" cy="5629727"/>
          </a:xfrm>
        </p:spPr>
      </p:pic>
    </p:spTree>
    <p:extLst>
      <p:ext uri="{BB962C8B-B14F-4D97-AF65-F5344CB8AC3E}">
        <p14:creationId xmlns:p14="http://schemas.microsoft.com/office/powerpoint/2010/main" val="4214072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89212" y="353947"/>
            <a:ext cx="8911687" cy="737099"/>
          </a:xfrm>
        </p:spPr>
        <p:txBody>
          <a:bodyPr>
            <a:normAutofit fontScale="90000"/>
          </a:bodyPr>
          <a:lstStyle/>
          <a:p>
            <a:pPr algn="ctr"/>
            <a:r>
              <a:rPr lang="es-CO" sz="2400" b="1" i="1" dirty="0"/>
              <a:t>P25. Suele usted sentirse angustiado/a por alguna de las siguientes razones</a:t>
            </a:r>
            <a:r>
              <a:rPr lang="es-CO" sz="2400" dirty="0"/>
              <a:t> </a:t>
            </a:r>
            <a:endParaRPr lang="es-ES" sz="2400" dirty="0"/>
          </a:p>
        </p:txBody>
      </p:sp>
      <p:pic>
        <p:nvPicPr>
          <p:cNvPr id="5" name="Imagen 4"/>
          <p:cNvPicPr>
            <a:picLocks noChangeAspect="1"/>
          </p:cNvPicPr>
          <p:nvPr/>
        </p:nvPicPr>
        <p:blipFill>
          <a:blip r:embed="rId2"/>
          <a:stretch>
            <a:fillRect/>
          </a:stretch>
        </p:blipFill>
        <p:spPr>
          <a:xfrm>
            <a:off x="2433617" y="1203003"/>
            <a:ext cx="3741393" cy="2641634"/>
          </a:xfrm>
          <a:prstGeom prst="rect">
            <a:avLst/>
          </a:prstGeom>
        </p:spPr>
      </p:pic>
      <p:pic>
        <p:nvPicPr>
          <p:cNvPr id="6" name="Imagen 5"/>
          <p:cNvPicPr>
            <a:picLocks noChangeAspect="1"/>
          </p:cNvPicPr>
          <p:nvPr/>
        </p:nvPicPr>
        <p:blipFill>
          <a:blip r:embed="rId3"/>
          <a:stretch>
            <a:fillRect/>
          </a:stretch>
        </p:blipFill>
        <p:spPr>
          <a:xfrm>
            <a:off x="7579275" y="1203002"/>
            <a:ext cx="3741395" cy="2641635"/>
          </a:xfrm>
          <a:prstGeom prst="rect">
            <a:avLst/>
          </a:prstGeom>
        </p:spPr>
      </p:pic>
      <p:pic>
        <p:nvPicPr>
          <p:cNvPr id="7" name="Imagen 6"/>
          <p:cNvPicPr>
            <a:picLocks noChangeAspect="1"/>
          </p:cNvPicPr>
          <p:nvPr/>
        </p:nvPicPr>
        <p:blipFill>
          <a:blip r:embed="rId4"/>
          <a:stretch>
            <a:fillRect/>
          </a:stretch>
        </p:blipFill>
        <p:spPr>
          <a:xfrm>
            <a:off x="2433617" y="3844637"/>
            <a:ext cx="4127350" cy="2908044"/>
          </a:xfrm>
          <a:prstGeom prst="rect">
            <a:avLst/>
          </a:prstGeom>
        </p:spPr>
      </p:pic>
      <p:pic>
        <p:nvPicPr>
          <p:cNvPr id="8" name="Imagen 7"/>
          <p:cNvPicPr>
            <a:picLocks noChangeAspect="1"/>
          </p:cNvPicPr>
          <p:nvPr/>
        </p:nvPicPr>
        <p:blipFill>
          <a:blip r:embed="rId5"/>
          <a:stretch>
            <a:fillRect/>
          </a:stretch>
        </p:blipFill>
        <p:spPr>
          <a:xfrm>
            <a:off x="7193320" y="3838540"/>
            <a:ext cx="4127350" cy="2914141"/>
          </a:xfrm>
          <a:prstGeom prst="rect">
            <a:avLst/>
          </a:prstGeom>
        </p:spPr>
      </p:pic>
      <p:sp>
        <p:nvSpPr>
          <p:cNvPr id="9" name="CuadroTexto 8"/>
          <p:cNvSpPr txBox="1"/>
          <p:nvPr/>
        </p:nvSpPr>
        <p:spPr>
          <a:xfrm>
            <a:off x="5617750" y="6321794"/>
            <a:ext cx="2854610" cy="430887"/>
          </a:xfrm>
          <a:prstGeom prst="rect">
            <a:avLst/>
          </a:prstGeom>
          <a:noFill/>
        </p:spPr>
        <p:txBody>
          <a:bodyPr wrap="square" rtlCol="0">
            <a:spAutoFit/>
          </a:bodyPr>
          <a:lstStyle/>
          <a:p>
            <a:r>
              <a:rPr lang="es-CO" sz="1100" dirty="0" smtClean="0"/>
              <a:t>Fuente: Encuesta bienal de culturas. Alcaldía de Bogotá, 2013</a:t>
            </a:r>
            <a:endParaRPr lang="es-ES" sz="1100" dirty="0"/>
          </a:p>
        </p:txBody>
      </p:sp>
    </p:spTree>
    <p:extLst>
      <p:ext uri="{BB962C8B-B14F-4D97-AF65-F5344CB8AC3E}">
        <p14:creationId xmlns:p14="http://schemas.microsoft.com/office/powerpoint/2010/main" val="1894854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96747" y="262904"/>
            <a:ext cx="8911687" cy="716317"/>
          </a:xfrm>
        </p:spPr>
        <p:txBody>
          <a:bodyPr>
            <a:normAutofit fontScale="90000"/>
          </a:bodyPr>
          <a:lstStyle/>
          <a:p>
            <a:pPr algn="ctr"/>
            <a:r>
              <a:rPr lang="es-CO" sz="2400" b="1" i="1" dirty="0"/>
              <a:t>P25. Suele usted sentirse angustiado/a por alguna de las siguientes razones</a:t>
            </a:r>
            <a:r>
              <a:rPr lang="es-CO" sz="2400" dirty="0"/>
              <a:t> </a:t>
            </a:r>
            <a:endParaRPr lang="es-ES" sz="2400" dirty="0"/>
          </a:p>
        </p:txBody>
      </p:sp>
      <p:pic>
        <p:nvPicPr>
          <p:cNvPr id="6" name="Imagen 5"/>
          <p:cNvPicPr>
            <a:picLocks noChangeAspect="1"/>
          </p:cNvPicPr>
          <p:nvPr/>
        </p:nvPicPr>
        <p:blipFill>
          <a:blip r:embed="rId2"/>
          <a:stretch>
            <a:fillRect/>
          </a:stretch>
        </p:blipFill>
        <p:spPr>
          <a:xfrm>
            <a:off x="2296747" y="1340428"/>
            <a:ext cx="3504191" cy="2474156"/>
          </a:xfrm>
          <a:prstGeom prst="rect">
            <a:avLst/>
          </a:prstGeom>
        </p:spPr>
      </p:pic>
      <p:pic>
        <p:nvPicPr>
          <p:cNvPr id="7" name="Imagen 6"/>
          <p:cNvPicPr>
            <a:picLocks noChangeAspect="1"/>
          </p:cNvPicPr>
          <p:nvPr/>
        </p:nvPicPr>
        <p:blipFill>
          <a:blip r:embed="rId3"/>
          <a:stretch>
            <a:fillRect/>
          </a:stretch>
        </p:blipFill>
        <p:spPr>
          <a:xfrm>
            <a:off x="7547531" y="1340427"/>
            <a:ext cx="3626976" cy="2560849"/>
          </a:xfrm>
          <a:prstGeom prst="rect">
            <a:avLst/>
          </a:prstGeom>
        </p:spPr>
      </p:pic>
      <p:pic>
        <p:nvPicPr>
          <p:cNvPr id="8" name="Imagen 7"/>
          <p:cNvPicPr>
            <a:picLocks noChangeAspect="1"/>
          </p:cNvPicPr>
          <p:nvPr/>
        </p:nvPicPr>
        <p:blipFill>
          <a:blip r:embed="rId4"/>
          <a:stretch>
            <a:fillRect/>
          </a:stretch>
        </p:blipFill>
        <p:spPr>
          <a:xfrm>
            <a:off x="2296747" y="3814583"/>
            <a:ext cx="3848100" cy="2711290"/>
          </a:xfrm>
          <a:prstGeom prst="rect">
            <a:avLst/>
          </a:prstGeom>
        </p:spPr>
      </p:pic>
      <p:pic>
        <p:nvPicPr>
          <p:cNvPr id="9" name="Imagen 8"/>
          <p:cNvPicPr>
            <a:picLocks noChangeAspect="1"/>
          </p:cNvPicPr>
          <p:nvPr/>
        </p:nvPicPr>
        <p:blipFill>
          <a:blip r:embed="rId5"/>
          <a:stretch>
            <a:fillRect/>
          </a:stretch>
        </p:blipFill>
        <p:spPr>
          <a:xfrm>
            <a:off x="7516511" y="3943122"/>
            <a:ext cx="3657996" cy="2582751"/>
          </a:xfrm>
          <a:prstGeom prst="rect">
            <a:avLst/>
          </a:prstGeom>
        </p:spPr>
      </p:pic>
      <p:sp>
        <p:nvSpPr>
          <p:cNvPr id="10" name="CuadroTexto 9"/>
          <p:cNvSpPr txBox="1"/>
          <p:nvPr/>
        </p:nvSpPr>
        <p:spPr>
          <a:xfrm>
            <a:off x="5418884" y="6136832"/>
            <a:ext cx="2854610" cy="430887"/>
          </a:xfrm>
          <a:prstGeom prst="rect">
            <a:avLst/>
          </a:prstGeom>
          <a:noFill/>
        </p:spPr>
        <p:txBody>
          <a:bodyPr wrap="square" rtlCol="0">
            <a:spAutoFit/>
          </a:bodyPr>
          <a:lstStyle/>
          <a:p>
            <a:r>
              <a:rPr lang="es-CO" sz="1100" dirty="0" smtClean="0"/>
              <a:t>Fuente: Encuesta bienal de culturas. Alcaldía de Bogotá, 2013</a:t>
            </a:r>
            <a:endParaRPr lang="es-ES" sz="1100" dirty="0"/>
          </a:p>
        </p:txBody>
      </p:sp>
    </p:spTree>
    <p:extLst>
      <p:ext uri="{BB962C8B-B14F-4D97-AF65-F5344CB8AC3E}">
        <p14:creationId xmlns:p14="http://schemas.microsoft.com/office/powerpoint/2010/main" val="230938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0307" y="390010"/>
            <a:ext cx="5392615" cy="5777803"/>
          </a:xfrm>
        </p:spPr>
      </p:pic>
    </p:spTree>
    <p:extLst>
      <p:ext uri="{BB962C8B-B14F-4D97-AF65-F5344CB8AC3E}">
        <p14:creationId xmlns:p14="http://schemas.microsoft.com/office/powerpoint/2010/main" val="2051523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1859" y="550719"/>
            <a:ext cx="10369933" cy="5631872"/>
          </a:xfrm>
        </p:spPr>
      </p:pic>
    </p:spTree>
    <p:extLst>
      <p:ext uri="{BB962C8B-B14F-4D97-AF65-F5344CB8AC3E}">
        <p14:creationId xmlns:p14="http://schemas.microsoft.com/office/powerpoint/2010/main" val="2083952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8688" y="281211"/>
            <a:ext cx="8911687" cy="1280890"/>
          </a:xfrm>
        </p:spPr>
        <p:txBody>
          <a:bodyPr/>
          <a:lstStyle/>
          <a:p>
            <a:pPr algn="r"/>
            <a:r>
              <a:rPr lang="es-CO" dirty="0" smtClean="0"/>
              <a:t>Transición religiosa</a:t>
            </a:r>
            <a:endParaRPr lang="es-ES" dirty="0"/>
          </a:p>
        </p:txBody>
      </p:sp>
      <p:graphicFrame>
        <p:nvGraphicFramePr>
          <p:cNvPr id="4" name="Diagrama 3"/>
          <p:cNvGraphicFramePr/>
          <p:nvPr>
            <p:extLst>
              <p:ext uri="{D42A27DB-BD31-4B8C-83A1-F6EECF244321}">
                <p14:modId xmlns:p14="http://schemas.microsoft.com/office/powerpoint/2010/main" val="1695364980"/>
              </p:ext>
            </p:extLst>
          </p:nvPr>
        </p:nvGraphicFramePr>
        <p:xfrm>
          <a:off x="1803399" y="782011"/>
          <a:ext cx="54806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derecha 2"/>
          <p:cNvSpPr/>
          <p:nvPr/>
        </p:nvSpPr>
        <p:spPr>
          <a:xfrm>
            <a:off x="7512627" y="3252355"/>
            <a:ext cx="914400" cy="654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8697191" y="2825615"/>
            <a:ext cx="2909454"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CO" sz="2800" dirty="0" smtClean="0"/>
              <a:t>Post – secularización:</a:t>
            </a:r>
            <a:endParaRPr lang="es-CO" dirty="0" smtClean="0"/>
          </a:p>
          <a:p>
            <a:r>
              <a:rPr lang="es-CO" sz="2000" b="1" dirty="0" smtClean="0">
                <a:solidFill>
                  <a:schemeClr val="accent1">
                    <a:lumMod val="50000"/>
                  </a:schemeClr>
                </a:solidFill>
                <a:effectLst>
                  <a:outerShdw blurRad="38100" dist="38100" dir="2700000" algn="tl">
                    <a:srgbClr val="000000">
                      <a:alpha val="43137"/>
                    </a:srgbClr>
                  </a:outerShdw>
                </a:effectLst>
              </a:rPr>
              <a:t>Cambios en la manera de creer</a:t>
            </a:r>
            <a:endParaRPr lang="es-ES" sz="20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99212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Cambios en la forma de creer</a:t>
            </a:r>
            <a:endParaRPr lang="es-ES" dirty="0"/>
          </a:p>
        </p:txBody>
      </p:sp>
      <p:sp>
        <p:nvSpPr>
          <p:cNvPr id="3" name="Marcador de contenido 2"/>
          <p:cNvSpPr>
            <a:spLocks noGrp="1"/>
          </p:cNvSpPr>
          <p:nvPr>
            <p:ph idx="1"/>
          </p:nvPr>
        </p:nvSpPr>
        <p:spPr>
          <a:xfrm>
            <a:off x="2589212" y="1714500"/>
            <a:ext cx="8915400" cy="4196722"/>
          </a:xfrm>
        </p:spPr>
        <p:txBody>
          <a:bodyPr>
            <a:noAutofit/>
          </a:bodyPr>
          <a:lstStyle/>
          <a:p>
            <a:r>
              <a:rPr lang="es-CO" sz="2400" dirty="0" smtClean="0"/>
              <a:t>Diversas expresiones de creencias</a:t>
            </a:r>
          </a:p>
          <a:p>
            <a:r>
              <a:rPr lang="es-CO" sz="2400" dirty="0" smtClean="0"/>
              <a:t>Múltiples ofertas de “trascendencia”</a:t>
            </a:r>
          </a:p>
          <a:p>
            <a:r>
              <a:rPr lang="es-CO" sz="2400" dirty="0" smtClean="0"/>
              <a:t>Ofertas que entran en competencia por el “creyente/consumidor”</a:t>
            </a:r>
          </a:p>
          <a:p>
            <a:r>
              <a:rPr lang="es-CO" sz="2400" dirty="0" smtClean="0"/>
              <a:t>La religión es un objeto de consumo en el mercado</a:t>
            </a:r>
          </a:p>
          <a:p>
            <a:r>
              <a:rPr lang="es-CO" sz="2400" dirty="0" smtClean="0"/>
              <a:t>El sujeto es el que define en qué creer y cómo creer</a:t>
            </a:r>
          </a:p>
          <a:p>
            <a:r>
              <a:rPr lang="es-CO" sz="2400" dirty="0" smtClean="0"/>
              <a:t>El creyente es la fuente de autoridad. Elige.</a:t>
            </a:r>
          </a:p>
          <a:p>
            <a:r>
              <a:rPr lang="es-CO" sz="2400" dirty="0" smtClean="0"/>
              <a:t>Se exalta lo subjetivo, lo estético, el “estilo pentecostalista”</a:t>
            </a:r>
            <a:endParaRPr lang="es-ES" sz="2400" dirty="0"/>
          </a:p>
        </p:txBody>
      </p:sp>
    </p:spTree>
    <p:extLst>
      <p:ext uri="{BB962C8B-B14F-4D97-AF65-F5344CB8AC3E}">
        <p14:creationId xmlns:p14="http://schemas.microsoft.com/office/powerpoint/2010/main" val="3767148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199" y="142852"/>
            <a:ext cx="8388927" cy="636466"/>
          </a:xfrm>
          <a:ln/>
        </p:spPr>
        <p:style>
          <a:lnRef idx="2">
            <a:schemeClr val="accent2"/>
          </a:lnRef>
          <a:fillRef idx="1">
            <a:schemeClr val="lt1"/>
          </a:fillRef>
          <a:effectRef idx="0">
            <a:schemeClr val="accent2"/>
          </a:effectRef>
          <a:fontRef idx="minor">
            <a:schemeClr val="dk1"/>
          </a:fontRef>
        </p:style>
        <p:txBody>
          <a:bodyPr>
            <a:noAutofit/>
          </a:bodyPr>
          <a:lstStyle/>
          <a:p>
            <a:pPr marL="514350" indent="-514350" algn="ctr"/>
            <a:r>
              <a:rPr lang="es-CO" sz="2800" dirty="0" smtClean="0"/>
              <a:t>Tendencias </a:t>
            </a:r>
            <a:r>
              <a:rPr lang="es-CO" sz="2800" dirty="0"/>
              <a:t>religiosas </a:t>
            </a:r>
            <a:r>
              <a:rPr lang="es-CO" sz="2800" dirty="0" err="1"/>
              <a:t>postseculares</a:t>
            </a:r>
            <a:endParaRPr lang="es-CO" sz="2800" dirty="0"/>
          </a:p>
        </p:txBody>
      </p:sp>
      <p:sp>
        <p:nvSpPr>
          <p:cNvPr id="3" name="2 Marcador de contenido"/>
          <p:cNvSpPr>
            <a:spLocks noGrp="1"/>
          </p:cNvSpPr>
          <p:nvPr>
            <p:ph idx="1"/>
          </p:nvPr>
        </p:nvSpPr>
        <p:spPr>
          <a:xfrm>
            <a:off x="1759064" y="1214421"/>
            <a:ext cx="3493622" cy="5167476"/>
          </a:xfrm>
        </p:spPr>
        <p:txBody>
          <a:bodyPr>
            <a:noAutofit/>
          </a:bodyPr>
          <a:lstStyle/>
          <a:p>
            <a:pPr algn="ctr">
              <a:buNone/>
            </a:pPr>
            <a:r>
              <a:rPr lang="es-CO" b="1" dirty="0"/>
              <a:t>Religiosidades </a:t>
            </a:r>
            <a:r>
              <a:rPr lang="es-CO" b="1" dirty="0" smtClean="0"/>
              <a:t>difusas</a:t>
            </a:r>
            <a:endParaRPr lang="es-CO" b="1" dirty="0"/>
          </a:p>
          <a:p>
            <a:pPr>
              <a:buNone/>
            </a:pPr>
            <a:endParaRPr lang="es-CO" dirty="0"/>
          </a:p>
          <a:p>
            <a:pPr marL="457200" indent="-457200">
              <a:buNone/>
            </a:pPr>
            <a:r>
              <a:rPr lang="es-CO" dirty="0"/>
              <a:t>(1) </a:t>
            </a:r>
            <a:r>
              <a:rPr lang="es-CO" dirty="0" smtClean="0"/>
              <a:t>Desinstitucionalización</a:t>
            </a:r>
            <a:endParaRPr lang="es-CO" dirty="0"/>
          </a:p>
          <a:p>
            <a:pPr marL="457200" indent="-457200">
              <a:buNone/>
            </a:pPr>
            <a:endParaRPr lang="es-CO" dirty="0"/>
          </a:p>
          <a:p>
            <a:pPr marL="457200" indent="-457200">
              <a:buNone/>
            </a:pPr>
            <a:r>
              <a:rPr lang="es-CO" dirty="0" smtClean="0"/>
              <a:t>(</a:t>
            </a:r>
            <a:r>
              <a:rPr lang="es-CO" dirty="0"/>
              <a:t>2) Pluralismo </a:t>
            </a:r>
            <a:r>
              <a:rPr lang="es-CO" dirty="0" smtClean="0"/>
              <a:t>superficial</a:t>
            </a:r>
            <a:endParaRPr lang="es-CO" dirty="0"/>
          </a:p>
          <a:p>
            <a:pPr marL="457200" indent="-457200">
              <a:buNone/>
            </a:pPr>
            <a:endParaRPr lang="es-CO" dirty="0"/>
          </a:p>
          <a:p>
            <a:pPr marL="457200" indent="-457200">
              <a:buNone/>
            </a:pPr>
            <a:r>
              <a:rPr lang="es-CO" dirty="0"/>
              <a:t>(3) Libertad hermenéutica y subjetivismo </a:t>
            </a:r>
            <a:r>
              <a:rPr lang="es-CO" dirty="0" smtClean="0"/>
              <a:t>radical</a:t>
            </a:r>
            <a:endParaRPr lang="es-CO" dirty="0"/>
          </a:p>
          <a:p>
            <a:pPr marL="457200" indent="-457200">
              <a:buNone/>
            </a:pPr>
            <a:endParaRPr lang="es-CO" dirty="0"/>
          </a:p>
          <a:p>
            <a:pPr marL="457200" indent="-457200">
              <a:buNone/>
            </a:pPr>
            <a:r>
              <a:rPr lang="es-CO" dirty="0"/>
              <a:t>(4) Emocionalidad y prioridad de experiencia </a:t>
            </a:r>
            <a:r>
              <a:rPr lang="es-CO" dirty="0" smtClean="0"/>
              <a:t>directa</a:t>
            </a:r>
            <a:endParaRPr lang="es-CO" dirty="0"/>
          </a:p>
          <a:p>
            <a:pPr marL="457200" indent="-457200">
              <a:buNone/>
            </a:pPr>
            <a:endParaRPr lang="es-CO" dirty="0"/>
          </a:p>
          <a:p>
            <a:pPr marL="457200" indent="-457200">
              <a:buNone/>
            </a:pPr>
            <a:r>
              <a:rPr lang="es-CO" dirty="0"/>
              <a:t>(5) </a:t>
            </a:r>
            <a:r>
              <a:rPr lang="es-CO" dirty="0" err="1"/>
              <a:t>Itinerancia</a:t>
            </a:r>
            <a:r>
              <a:rPr lang="es-CO" dirty="0"/>
              <a:t> </a:t>
            </a:r>
            <a:r>
              <a:rPr lang="es-CO" dirty="0" err="1" smtClean="0"/>
              <a:t>cosmovisional</a:t>
            </a:r>
            <a:endParaRPr lang="es-CO" dirty="0">
              <a:solidFill>
                <a:schemeClr val="accent3">
                  <a:lumMod val="75000"/>
                </a:schemeClr>
              </a:solidFill>
            </a:endParaRPr>
          </a:p>
        </p:txBody>
      </p:sp>
      <p:sp>
        <p:nvSpPr>
          <p:cNvPr id="4" name="3 CuadroTexto"/>
          <p:cNvSpPr txBox="1"/>
          <p:nvPr/>
        </p:nvSpPr>
        <p:spPr>
          <a:xfrm>
            <a:off x="6600056" y="1214421"/>
            <a:ext cx="3888432" cy="5293757"/>
          </a:xfrm>
          <a:prstGeom prst="rect">
            <a:avLst/>
          </a:prstGeom>
          <a:noFill/>
        </p:spPr>
        <p:txBody>
          <a:bodyPr wrap="square" rtlCol="0">
            <a:spAutoFit/>
          </a:bodyPr>
          <a:lstStyle/>
          <a:p>
            <a:pPr algn="ctr"/>
            <a:r>
              <a:rPr lang="es-CO" b="1" dirty="0" smtClean="0">
                <a:solidFill>
                  <a:schemeClr val="tx1">
                    <a:lumMod val="75000"/>
                    <a:lumOff val="25000"/>
                  </a:schemeClr>
                </a:solidFill>
              </a:rPr>
              <a:t>Fundamentalismos</a:t>
            </a:r>
            <a:endParaRPr lang="es-CO" b="1" dirty="0">
              <a:solidFill>
                <a:schemeClr val="tx1">
                  <a:lumMod val="75000"/>
                  <a:lumOff val="25000"/>
                </a:schemeClr>
              </a:solidFill>
            </a:endParaRPr>
          </a:p>
          <a:p>
            <a:endParaRPr lang="es-CO" dirty="0" smtClean="0">
              <a:solidFill>
                <a:schemeClr val="tx1">
                  <a:lumMod val="65000"/>
                  <a:lumOff val="35000"/>
                </a:schemeClr>
              </a:solidFill>
            </a:endParaRPr>
          </a:p>
          <a:p>
            <a:endParaRPr lang="es-CO" dirty="0">
              <a:solidFill>
                <a:schemeClr val="tx1">
                  <a:lumMod val="65000"/>
                  <a:lumOff val="35000"/>
                </a:schemeClr>
              </a:solidFill>
            </a:endParaRPr>
          </a:p>
          <a:p>
            <a:pPr marL="457200" indent="-457200">
              <a:buAutoNum type="arabicParenBoth"/>
            </a:pPr>
            <a:r>
              <a:rPr lang="es-CO" dirty="0">
                <a:solidFill>
                  <a:schemeClr val="tx1">
                    <a:lumMod val="65000"/>
                    <a:lumOff val="35000"/>
                  </a:schemeClr>
                </a:solidFill>
              </a:rPr>
              <a:t>Afirmación de autoridad religiosa </a:t>
            </a:r>
            <a:r>
              <a:rPr lang="es-CO" dirty="0" smtClean="0">
                <a:solidFill>
                  <a:schemeClr val="tx1">
                    <a:lumMod val="65000"/>
                    <a:lumOff val="35000"/>
                  </a:schemeClr>
                </a:solidFill>
              </a:rPr>
              <a:t>fuerte </a:t>
            </a:r>
            <a:endParaRPr lang="es-CO" dirty="0">
              <a:solidFill>
                <a:schemeClr val="tx1">
                  <a:lumMod val="65000"/>
                  <a:lumOff val="35000"/>
                </a:schemeClr>
              </a:solidFill>
            </a:endParaRPr>
          </a:p>
          <a:p>
            <a:pPr marL="457200" indent="-457200"/>
            <a:endParaRPr lang="es-CO" dirty="0">
              <a:solidFill>
                <a:schemeClr val="tx1">
                  <a:lumMod val="65000"/>
                  <a:lumOff val="35000"/>
                </a:schemeClr>
              </a:solidFill>
            </a:endParaRPr>
          </a:p>
          <a:p>
            <a:pPr marL="457200" indent="-457200"/>
            <a:r>
              <a:rPr lang="es-CO" dirty="0">
                <a:solidFill>
                  <a:schemeClr val="tx1">
                    <a:lumMod val="65000"/>
                    <a:lumOff val="35000"/>
                  </a:schemeClr>
                </a:solidFill>
              </a:rPr>
              <a:t>(2) </a:t>
            </a:r>
            <a:r>
              <a:rPr lang="es-CO" dirty="0" smtClean="0">
                <a:solidFill>
                  <a:schemeClr val="tx1">
                    <a:lumMod val="65000"/>
                    <a:lumOff val="35000"/>
                  </a:schemeClr>
                </a:solidFill>
              </a:rPr>
              <a:t>Exclusivismo</a:t>
            </a:r>
            <a:endParaRPr lang="es-CO" dirty="0">
              <a:solidFill>
                <a:schemeClr val="tx1">
                  <a:lumMod val="65000"/>
                  <a:lumOff val="35000"/>
                </a:schemeClr>
              </a:solidFill>
            </a:endParaRPr>
          </a:p>
          <a:p>
            <a:pPr marL="457200" indent="-457200"/>
            <a:endParaRPr lang="es-CO" dirty="0" smtClean="0">
              <a:solidFill>
                <a:schemeClr val="tx1">
                  <a:lumMod val="65000"/>
                  <a:lumOff val="35000"/>
                </a:schemeClr>
              </a:solidFill>
            </a:endParaRPr>
          </a:p>
          <a:p>
            <a:pPr marL="457200" indent="-457200"/>
            <a:endParaRPr lang="es-CO" dirty="0">
              <a:solidFill>
                <a:schemeClr val="tx1">
                  <a:lumMod val="65000"/>
                  <a:lumOff val="35000"/>
                </a:schemeClr>
              </a:solidFill>
            </a:endParaRPr>
          </a:p>
          <a:p>
            <a:pPr marL="457200" indent="-457200"/>
            <a:r>
              <a:rPr lang="es-CO" dirty="0">
                <a:solidFill>
                  <a:schemeClr val="tx1">
                    <a:lumMod val="65000"/>
                    <a:lumOff val="35000"/>
                  </a:schemeClr>
                </a:solidFill>
              </a:rPr>
              <a:t>(3) </a:t>
            </a:r>
            <a:r>
              <a:rPr lang="es-CO" dirty="0" err="1">
                <a:solidFill>
                  <a:schemeClr val="tx1">
                    <a:lumMod val="65000"/>
                    <a:lumOff val="35000"/>
                  </a:schemeClr>
                </a:solidFill>
              </a:rPr>
              <a:t>Literalismo</a:t>
            </a:r>
            <a:r>
              <a:rPr lang="es-CO" dirty="0">
                <a:solidFill>
                  <a:schemeClr val="tx1">
                    <a:lumMod val="65000"/>
                    <a:lumOff val="35000"/>
                  </a:schemeClr>
                </a:solidFill>
              </a:rPr>
              <a:t> y negación de mediaciones </a:t>
            </a:r>
            <a:r>
              <a:rPr lang="es-CO" dirty="0" smtClean="0">
                <a:solidFill>
                  <a:schemeClr val="tx1">
                    <a:lumMod val="65000"/>
                    <a:lumOff val="35000"/>
                  </a:schemeClr>
                </a:solidFill>
              </a:rPr>
              <a:t>hermenéuticas</a:t>
            </a:r>
            <a:endParaRPr lang="es-CO" dirty="0">
              <a:solidFill>
                <a:schemeClr val="tx1">
                  <a:lumMod val="65000"/>
                  <a:lumOff val="35000"/>
                </a:schemeClr>
              </a:solidFill>
            </a:endParaRPr>
          </a:p>
          <a:p>
            <a:pPr marL="457200" indent="-457200"/>
            <a:endParaRPr lang="es-CO" dirty="0" smtClean="0">
              <a:solidFill>
                <a:schemeClr val="tx1">
                  <a:lumMod val="65000"/>
                  <a:lumOff val="35000"/>
                </a:schemeClr>
              </a:solidFill>
            </a:endParaRPr>
          </a:p>
          <a:p>
            <a:pPr marL="457200" indent="-457200"/>
            <a:endParaRPr lang="es-CO" dirty="0">
              <a:solidFill>
                <a:schemeClr val="tx1">
                  <a:lumMod val="65000"/>
                  <a:lumOff val="35000"/>
                </a:schemeClr>
              </a:solidFill>
            </a:endParaRPr>
          </a:p>
          <a:p>
            <a:pPr marL="457200" indent="-457200"/>
            <a:r>
              <a:rPr lang="es-CO" dirty="0">
                <a:solidFill>
                  <a:schemeClr val="tx1">
                    <a:lumMod val="65000"/>
                    <a:lumOff val="35000"/>
                  </a:schemeClr>
                </a:solidFill>
              </a:rPr>
              <a:t>(4) Acalorada pasión </a:t>
            </a:r>
            <a:r>
              <a:rPr lang="es-CO" dirty="0" smtClean="0">
                <a:solidFill>
                  <a:schemeClr val="tx1">
                    <a:lumMod val="65000"/>
                    <a:lumOff val="35000"/>
                  </a:schemeClr>
                </a:solidFill>
              </a:rPr>
              <a:t>religiosa</a:t>
            </a:r>
            <a:endParaRPr lang="es-CO" dirty="0">
              <a:solidFill>
                <a:schemeClr val="tx1">
                  <a:lumMod val="65000"/>
                  <a:lumOff val="35000"/>
                </a:schemeClr>
              </a:solidFill>
            </a:endParaRPr>
          </a:p>
          <a:p>
            <a:pPr marL="457200" indent="-457200"/>
            <a:endParaRPr lang="es-CO" dirty="0" smtClean="0">
              <a:solidFill>
                <a:schemeClr val="tx1">
                  <a:lumMod val="65000"/>
                  <a:lumOff val="35000"/>
                </a:schemeClr>
              </a:solidFill>
            </a:endParaRPr>
          </a:p>
          <a:p>
            <a:pPr marL="457200" indent="-457200"/>
            <a:endParaRPr lang="es-CO" dirty="0">
              <a:solidFill>
                <a:schemeClr val="tx1">
                  <a:lumMod val="65000"/>
                  <a:lumOff val="35000"/>
                </a:schemeClr>
              </a:solidFill>
            </a:endParaRPr>
          </a:p>
          <a:p>
            <a:pPr marL="457200" indent="-457200"/>
            <a:r>
              <a:rPr lang="es-CO" dirty="0">
                <a:solidFill>
                  <a:schemeClr val="tx1">
                    <a:lumMod val="65000"/>
                    <a:lumOff val="35000"/>
                  </a:schemeClr>
                </a:solidFill>
              </a:rPr>
              <a:t>(5) Comunidades de carácter </a:t>
            </a:r>
            <a:r>
              <a:rPr lang="es-CO" dirty="0" smtClean="0">
                <a:solidFill>
                  <a:schemeClr val="tx1">
                    <a:lumMod val="65000"/>
                    <a:lumOff val="35000"/>
                  </a:schemeClr>
                </a:solidFill>
              </a:rPr>
              <a:t>sectario</a:t>
            </a:r>
            <a:endParaRPr lang="es-CO" dirty="0">
              <a:solidFill>
                <a:schemeClr val="tx1">
                  <a:lumMod val="65000"/>
                  <a:lumOff val="35000"/>
                </a:schemeClr>
              </a:solidFill>
            </a:endParaRPr>
          </a:p>
          <a:p>
            <a:endParaRPr lang="es-CO" sz="1400" dirty="0"/>
          </a:p>
        </p:txBody>
      </p:sp>
      <p:sp>
        <p:nvSpPr>
          <p:cNvPr id="5" name="4 Flecha izquierda y derecha"/>
          <p:cNvSpPr/>
          <p:nvPr/>
        </p:nvSpPr>
        <p:spPr>
          <a:xfrm>
            <a:off x="2452662" y="1643050"/>
            <a:ext cx="7000924" cy="21431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8820383" y="6292734"/>
            <a:ext cx="2854610" cy="430887"/>
          </a:xfrm>
          <a:prstGeom prst="rect">
            <a:avLst/>
          </a:prstGeom>
          <a:noFill/>
        </p:spPr>
        <p:txBody>
          <a:bodyPr wrap="square" rtlCol="0">
            <a:spAutoFit/>
          </a:bodyPr>
          <a:lstStyle/>
          <a:p>
            <a:r>
              <a:rPr lang="es-CO" sz="1100" dirty="0" smtClean="0"/>
              <a:t>Fuente: Conferencia de Carlos Miguel Gómez, 2014</a:t>
            </a:r>
            <a:endParaRPr lang="es-ES" sz="1100" dirty="0"/>
          </a:p>
        </p:txBody>
      </p:sp>
    </p:spTree>
    <p:extLst>
      <p:ext uri="{BB962C8B-B14F-4D97-AF65-F5344CB8AC3E}">
        <p14:creationId xmlns:p14="http://schemas.microsoft.com/office/powerpoint/2010/main" val="339637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2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2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20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2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20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fade">
                                      <p:cBhvr>
                                        <p:cTn id="62" dur="2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342756"/>
            <a:ext cx="7873907" cy="5905430"/>
          </a:xfrm>
        </p:spPr>
      </p:pic>
    </p:spTree>
    <p:extLst>
      <p:ext uri="{BB962C8B-B14F-4D97-AF65-F5344CB8AC3E}">
        <p14:creationId xmlns:p14="http://schemas.microsoft.com/office/powerpoint/2010/main" val="34892070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687" y="509154"/>
            <a:ext cx="10473922" cy="5600700"/>
          </a:xfrm>
        </p:spPr>
      </p:pic>
    </p:spTree>
    <p:extLst>
      <p:ext uri="{BB962C8B-B14F-4D97-AF65-F5344CB8AC3E}">
        <p14:creationId xmlns:p14="http://schemas.microsoft.com/office/powerpoint/2010/main" val="4014346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0536" y="374728"/>
            <a:ext cx="8911687" cy="1280890"/>
          </a:xfrm>
          <a:ln>
            <a:noFill/>
          </a:ln>
          <a:effectLst/>
        </p:spPr>
        <p:txBody>
          <a:bodyPr>
            <a:noAutofit/>
          </a:bodyPr>
          <a:lstStyle/>
          <a:p>
            <a:r>
              <a:rPr lang="es-CO" sz="3200" b="0" dirty="0" smtClean="0">
                <a:ln w="0"/>
                <a:solidFill>
                  <a:schemeClr val="tx1"/>
                </a:solidFill>
                <a:effectLst>
                  <a:outerShdw blurRad="38100" dist="19050" dir="2700000" algn="tl" rotWithShape="0">
                    <a:schemeClr val="dk1">
                      <a:alpha val="40000"/>
                    </a:schemeClr>
                  </a:outerShdw>
                </a:effectLst>
              </a:rPr>
              <a:t>Comparativo de población de localidades con ciudades colombianas, 2014</a:t>
            </a:r>
            <a:endParaRPr lang="es-ES" sz="3200" b="0" dirty="0">
              <a:ln w="0"/>
              <a:solidFill>
                <a:schemeClr val="tx1"/>
              </a:solidFill>
              <a:effectLst>
                <a:outerShdw blurRad="38100" dist="19050" dir="2700000" algn="tl" rotWithShape="0">
                  <a:schemeClr val="dk1">
                    <a:alpha val="40000"/>
                  </a:schemeClr>
                </a:outerShdw>
              </a:effectLst>
            </a:endParaRPr>
          </a:p>
        </p:txBody>
      </p:sp>
      <p:pic>
        <p:nvPicPr>
          <p:cNvPr id="5" name="Marcador de contenido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19231" y="1527463"/>
            <a:ext cx="9214296" cy="5056524"/>
          </a:xfrm>
          <a:prstGeom prst="rect">
            <a:avLst/>
          </a:prstGeom>
        </p:spPr>
      </p:pic>
    </p:spTree>
    <p:extLst>
      <p:ext uri="{BB962C8B-B14F-4D97-AF65-F5344CB8AC3E}">
        <p14:creationId xmlns:p14="http://schemas.microsoft.com/office/powerpoint/2010/main" val="12589912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2005997" y="754563"/>
            <a:ext cx="9498615" cy="5291741"/>
          </a:xfrm>
          <a:prstGeom prst="rect">
            <a:avLst/>
          </a:prstGeom>
        </p:spPr>
      </p:pic>
      <p:sp>
        <p:nvSpPr>
          <p:cNvPr id="5" name="CuadroTexto 4"/>
          <p:cNvSpPr txBox="1"/>
          <p:nvPr/>
        </p:nvSpPr>
        <p:spPr>
          <a:xfrm>
            <a:off x="4986138" y="6176757"/>
            <a:ext cx="2854610" cy="430887"/>
          </a:xfrm>
          <a:prstGeom prst="rect">
            <a:avLst/>
          </a:prstGeom>
          <a:noFill/>
        </p:spPr>
        <p:txBody>
          <a:bodyPr wrap="square" rtlCol="0">
            <a:spAutoFit/>
          </a:bodyPr>
          <a:lstStyle/>
          <a:p>
            <a:r>
              <a:rPr lang="es-CO" sz="1100" dirty="0" smtClean="0"/>
              <a:t>Fuente: Encuesta bienal de culturas. Alcaldía de Bogotá, 2013</a:t>
            </a:r>
            <a:endParaRPr lang="es-ES" sz="1100" dirty="0"/>
          </a:p>
        </p:txBody>
      </p:sp>
    </p:spTree>
    <p:extLst>
      <p:ext uri="{BB962C8B-B14F-4D97-AF65-F5344CB8AC3E}">
        <p14:creationId xmlns:p14="http://schemas.microsoft.com/office/powerpoint/2010/main" val="5566076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0202" y="612868"/>
            <a:ext cx="5611596" cy="5611596"/>
          </a:xfrm>
        </p:spPr>
      </p:pic>
    </p:spTree>
    <p:extLst>
      <p:ext uri="{BB962C8B-B14F-4D97-AF65-F5344CB8AC3E}">
        <p14:creationId xmlns:p14="http://schemas.microsoft.com/office/powerpoint/2010/main" val="8865912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2592924" y="550717"/>
            <a:ext cx="8971401" cy="4998027"/>
          </a:xfrm>
          <a:prstGeom prst="rect">
            <a:avLst/>
          </a:prstGeom>
        </p:spPr>
      </p:pic>
      <p:sp>
        <p:nvSpPr>
          <p:cNvPr id="5" name="CuadroTexto 4"/>
          <p:cNvSpPr txBox="1"/>
          <p:nvPr/>
        </p:nvSpPr>
        <p:spPr>
          <a:xfrm>
            <a:off x="5131611" y="5820017"/>
            <a:ext cx="2854610" cy="430887"/>
          </a:xfrm>
          <a:prstGeom prst="rect">
            <a:avLst/>
          </a:prstGeom>
          <a:noFill/>
        </p:spPr>
        <p:txBody>
          <a:bodyPr wrap="square" rtlCol="0">
            <a:spAutoFit/>
          </a:bodyPr>
          <a:lstStyle/>
          <a:p>
            <a:r>
              <a:rPr lang="es-CO" sz="1100" dirty="0" smtClean="0"/>
              <a:t>Fuente: Encuesta bienal de culturas. Alcaldía de Bogotá, 2013</a:t>
            </a:r>
            <a:endParaRPr lang="es-ES" sz="1100" dirty="0"/>
          </a:p>
        </p:txBody>
      </p:sp>
    </p:spTree>
    <p:extLst>
      <p:ext uri="{BB962C8B-B14F-4D97-AF65-F5344CB8AC3E}">
        <p14:creationId xmlns:p14="http://schemas.microsoft.com/office/powerpoint/2010/main" val="28080140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2805268" y="519625"/>
            <a:ext cx="8250660" cy="5465539"/>
          </a:xfrm>
          <a:prstGeom prst="rect">
            <a:avLst/>
          </a:prstGeom>
        </p:spPr>
      </p:pic>
      <p:sp>
        <p:nvSpPr>
          <p:cNvPr id="5" name="CuadroTexto 4"/>
          <p:cNvSpPr txBox="1"/>
          <p:nvPr/>
        </p:nvSpPr>
        <p:spPr>
          <a:xfrm>
            <a:off x="5214738" y="6089649"/>
            <a:ext cx="2854610" cy="430887"/>
          </a:xfrm>
          <a:prstGeom prst="rect">
            <a:avLst/>
          </a:prstGeom>
          <a:noFill/>
        </p:spPr>
        <p:txBody>
          <a:bodyPr wrap="square" rtlCol="0">
            <a:spAutoFit/>
          </a:bodyPr>
          <a:lstStyle/>
          <a:p>
            <a:r>
              <a:rPr lang="es-CO" sz="1100" dirty="0" smtClean="0"/>
              <a:t>Fuente: Encuesta bienal de culturas. Alcaldía de Bogotá, 2013</a:t>
            </a:r>
            <a:endParaRPr lang="es-ES" sz="1100" dirty="0"/>
          </a:p>
        </p:txBody>
      </p:sp>
    </p:spTree>
    <p:extLst>
      <p:ext uri="{BB962C8B-B14F-4D97-AF65-F5344CB8AC3E}">
        <p14:creationId xmlns:p14="http://schemas.microsoft.com/office/powerpoint/2010/main" val="26799136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330" y="365125"/>
            <a:ext cx="5471082" cy="5917888"/>
          </a:xfrm>
        </p:spPr>
      </p:pic>
    </p:spTree>
    <p:extLst>
      <p:ext uri="{BB962C8B-B14F-4D97-AF65-F5344CB8AC3E}">
        <p14:creationId xmlns:p14="http://schemas.microsoft.com/office/powerpoint/2010/main" val="23588400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2722562" y="894274"/>
            <a:ext cx="8858315" cy="4935026"/>
          </a:xfrm>
          <a:prstGeom prst="rect">
            <a:avLst/>
          </a:prstGeom>
        </p:spPr>
      </p:pic>
      <p:sp>
        <p:nvSpPr>
          <p:cNvPr id="5" name="CuadroTexto 4"/>
          <p:cNvSpPr txBox="1"/>
          <p:nvPr/>
        </p:nvSpPr>
        <p:spPr>
          <a:xfrm>
            <a:off x="8855904" y="5217344"/>
            <a:ext cx="2854610" cy="430887"/>
          </a:xfrm>
          <a:prstGeom prst="rect">
            <a:avLst/>
          </a:prstGeom>
          <a:noFill/>
        </p:spPr>
        <p:txBody>
          <a:bodyPr wrap="square" rtlCol="0">
            <a:spAutoFit/>
          </a:bodyPr>
          <a:lstStyle/>
          <a:p>
            <a:r>
              <a:rPr lang="es-CO" sz="1100" dirty="0" smtClean="0"/>
              <a:t>Fuente: Encuesta bienal de culturas. Alcaldía de Bogotá, 2013</a:t>
            </a:r>
            <a:endParaRPr lang="es-ES" sz="1100" dirty="0"/>
          </a:p>
        </p:txBody>
      </p:sp>
    </p:spTree>
    <p:extLst>
      <p:ext uri="{BB962C8B-B14F-4D97-AF65-F5344CB8AC3E}">
        <p14:creationId xmlns:p14="http://schemas.microsoft.com/office/powerpoint/2010/main" val="1306363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1356011" y="1308705"/>
            <a:ext cx="10148601" cy="4602517"/>
          </a:xfrm>
          <a:prstGeom prst="rect">
            <a:avLst/>
          </a:prstGeom>
        </p:spPr>
      </p:pic>
      <p:sp>
        <p:nvSpPr>
          <p:cNvPr id="5" name="CuadroTexto 4"/>
          <p:cNvSpPr txBox="1"/>
          <p:nvPr/>
        </p:nvSpPr>
        <p:spPr>
          <a:xfrm>
            <a:off x="5003006" y="6007053"/>
            <a:ext cx="2854610" cy="430887"/>
          </a:xfrm>
          <a:prstGeom prst="rect">
            <a:avLst/>
          </a:prstGeom>
          <a:noFill/>
        </p:spPr>
        <p:txBody>
          <a:bodyPr wrap="square" rtlCol="0">
            <a:spAutoFit/>
          </a:bodyPr>
          <a:lstStyle/>
          <a:p>
            <a:r>
              <a:rPr lang="es-CO" sz="1100" dirty="0" smtClean="0"/>
              <a:t>Fuente: Encuesta bienal de culturas. Alcaldía de Bogotá, 2013</a:t>
            </a:r>
            <a:endParaRPr lang="es-ES" sz="1100" dirty="0"/>
          </a:p>
        </p:txBody>
      </p:sp>
    </p:spTree>
    <p:extLst>
      <p:ext uri="{BB962C8B-B14F-4D97-AF65-F5344CB8AC3E}">
        <p14:creationId xmlns:p14="http://schemas.microsoft.com/office/powerpoint/2010/main" val="41338599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178" y="481445"/>
            <a:ext cx="10509275" cy="5597235"/>
          </a:xfrm>
        </p:spPr>
      </p:pic>
    </p:spTree>
    <p:extLst>
      <p:ext uri="{BB962C8B-B14F-4D97-AF65-F5344CB8AC3E}">
        <p14:creationId xmlns:p14="http://schemas.microsoft.com/office/powerpoint/2010/main" val="16671041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399" y="535840"/>
            <a:ext cx="5322277" cy="5937665"/>
          </a:xfrm>
        </p:spPr>
      </p:pic>
    </p:spTree>
    <p:extLst>
      <p:ext uri="{BB962C8B-B14F-4D97-AF65-F5344CB8AC3E}">
        <p14:creationId xmlns:p14="http://schemas.microsoft.com/office/powerpoint/2010/main" val="2835456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46364" y="614463"/>
            <a:ext cx="6577288" cy="5431495"/>
          </a:xfrm>
        </p:spPr>
      </p:pic>
      <p:sp>
        <p:nvSpPr>
          <p:cNvPr id="5" name="4 Rectángulo"/>
          <p:cNvSpPr/>
          <p:nvPr/>
        </p:nvSpPr>
        <p:spPr>
          <a:xfrm>
            <a:off x="181970" y="1856336"/>
            <a:ext cx="4922293" cy="3539430"/>
          </a:xfrm>
          <a:prstGeom prst="rect">
            <a:avLst/>
          </a:prstGeom>
        </p:spPr>
        <p:txBody>
          <a:bodyPr wrap="square">
            <a:spAutoFit/>
          </a:bodyPr>
          <a:lstStyle/>
          <a:p>
            <a:r>
              <a:rPr lang="es-CO" sz="3200" dirty="0">
                <a:solidFill>
                  <a:prstClr val="black"/>
                </a:solidFill>
                <a:latin typeface="Aparajita" pitchFamily="34" charset="0"/>
                <a:cs typeface="Aparajita" pitchFamily="34" charset="0"/>
              </a:rPr>
              <a:t>En 2011, la población de hombres de </a:t>
            </a:r>
            <a:r>
              <a:rPr lang="es-CO" sz="3200" dirty="0" smtClean="0">
                <a:solidFill>
                  <a:prstClr val="black"/>
                </a:solidFill>
                <a:latin typeface="Aparajita" pitchFamily="34" charset="0"/>
                <a:cs typeface="Aparajita" pitchFamily="34" charset="0"/>
              </a:rPr>
              <a:t>Bogotá era </a:t>
            </a:r>
            <a:r>
              <a:rPr lang="es-CO" sz="3200" dirty="0">
                <a:solidFill>
                  <a:prstClr val="black"/>
                </a:solidFill>
                <a:latin typeface="Aparajita" pitchFamily="34" charset="0"/>
                <a:cs typeface="Aparajita" pitchFamily="34" charset="0"/>
              </a:rPr>
              <a:t>de 3.592.556 y ascendió en </a:t>
            </a:r>
            <a:r>
              <a:rPr lang="es-CO" sz="3200" dirty="0" smtClean="0">
                <a:solidFill>
                  <a:prstClr val="black"/>
                </a:solidFill>
                <a:latin typeface="Aparajita" pitchFamily="34" charset="0"/>
                <a:cs typeface="Aparajita" pitchFamily="34" charset="0"/>
              </a:rPr>
              <a:t>2014 a </a:t>
            </a:r>
            <a:r>
              <a:rPr lang="es-CO" sz="3200" dirty="0">
                <a:solidFill>
                  <a:prstClr val="black"/>
                </a:solidFill>
                <a:latin typeface="Aparajita" pitchFamily="34" charset="0"/>
                <a:cs typeface="Aparajita" pitchFamily="34" charset="0"/>
              </a:rPr>
              <a:t>3.764.994. En el caso de las mujeres, </a:t>
            </a:r>
            <a:r>
              <a:rPr lang="es-CO" sz="3200" dirty="0" smtClean="0">
                <a:solidFill>
                  <a:prstClr val="black"/>
                </a:solidFill>
                <a:latin typeface="Aparajita" pitchFamily="34" charset="0"/>
                <a:cs typeface="Aparajita" pitchFamily="34" charset="0"/>
              </a:rPr>
              <a:t>la cantidad </a:t>
            </a:r>
            <a:r>
              <a:rPr lang="es-CO" sz="3200" dirty="0">
                <a:solidFill>
                  <a:prstClr val="black"/>
                </a:solidFill>
                <a:latin typeface="Aparajita" pitchFamily="34" charset="0"/>
                <a:cs typeface="Aparajita" pitchFamily="34" charset="0"/>
              </a:rPr>
              <a:t>en 2011 era de 3.858.675 y </a:t>
            </a:r>
            <a:r>
              <a:rPr lang="es-CO" sz="3200" dirty="0" smtClean="0">
                <a:solidFill>
                  <a:prstClr val="black"/>
                </a:solidFill>
                <a:latin typeface="Aparajita" pitchFamily="34" charset="0"/>
                <a:cs typeface="Aparajita" pitchFamily="34" charset="0"/>
              </a:rPr>
              <a:t>en 2014 </a:t>
            </a:r>
            <a:r>
              <a:rPr lang="es-CO" sz="3200" dirty="0">
                <a:solidFill>
                  <a:prstClr val="black"/>
                </a:solidFill>
                <a:latin typeface="Aparajita" pitchFamily="34" charset="0"/>
                <a:cs typeface="Aparajita" pitchFamily="34" charset="0"/>
              </a:rPr>
              <a:t>se incrementó a 4.027.358</a:t>
            </a:r>
            <a:r>
              <a:rPr lang="es-CO" sz="3200" dirty="0" smtClean="0">
                <a:solidFill>
                  <a:prstClr val="black"/>
                </a:solidFill>
                <a:latin typeface="Aparajita" pitchFamily="34" charset="0"/>
                <a:cs typeface="Aparajita" pitchFamily="34" charset="0"/>
              </a:rPr>
              <a:t>.</a:t>
            </a:r>
          </a:p>
          <a:p>
            <a:endParaRPr lang="es-CO" sz="3200" dirty="0">
              <a:solidFill>
                <a:prstClr val="black"/>
              </a:solidFill>
              <a:latin typeface="Aparajita" pitchFamily="34" charset="0"/>
              <a:cs typeface="Aparajita" pitchFamily="34" charset="0"/>
            </a:endParaRPr>
          </a:p>
        </p:txBody>
      </p:sp>
      <p:sp>
        <p:nvSpPr>
          <p:cNvPr id="6" name="CuadroTexto 5"/>
          <p:cNvSpPr txBox="1"/>
          <p:nvPr/>
        </p:nvSpPr>
        <p:spPr>
          <a:xfrm>
            <a:off x="6550344" y="6045958"/>
            <a:ext cx="3969327" cy="523220"/>
          </a:xfrm>
          <a:prstGeom prst="rect">
            <a:avLst/>
          </a:prstGeom>
          <a:noFill/>
        </p:spPr>
        <p:txBody>
          <a:bodyPr wrap="square" rtlCol="0">
            <a:spAutoFit/>
          </a:bodyPr>
          <a:lstStyle/>
          <a:p>
            <a:r>
              <a:rPr lang="es-CO" sz="1400" dirty="0" smtClean="0"/>
              <a:t>Fuente: Encuesta multipropósito, Alcaldía de Bogotá, 2015</a:t>
            </a:r>
            <a:endParaRPr lang="es-ES" sz="1400" dirty="0"/>
          </a:p>
        </p:txBody>
      </p:sp>
    </p:spTree>
    <p:extLst>
      <p:ext uri="{BB962C8B-B14F-4D97-AF65-F5344CB8AC3E}">
        <p14:creationId xmlns:p14="http://schemas.microsoft.com/office/powerpoint/2010/main" val="882406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9112" y="745069"/>
            <a:ext cx="7672124" cy="5664233"/>
          </a:xfrm>
        </p:spPr>
      </p:pic>
      <p:sp>
        <p:nvSpPr>
          <p:cNvPr id="5" name="4 Rectángulo"/>
          <p:cNvSpPr/>
          <p:nvPr/>
        </p:nvSpPr>
        <p:spPr>
          <a:xfrm>
            <a:off x="8334956" y="930306"/>
            <a:ext cx="3583417" cy="5293757"/>
          </a:xfrm>
          <a:prstGeom prst="rect">
            <a:avLst/>
          </a:prstGeom>
        </p:spPr>
        <p:txBody>
          <a:bodyPr wrap="square">
            <a:spAutoFit/>
          </a:bodyPr>
          <a:lstStyle/>
          <a:p>
            <a:r>
              <a:rPr lang="es-CO" sz="2600" dirty="0">
                <a:solidFill>
                  <a:prstClr val="black"/>
                </a:solidFill>
                <a:latin typeface="Aparajita" pitchFamily="34" charset="0"/>
                <a:cs typeface="Aparajita" pitchFamily="34" charset="0"/>
              </a:rPr>
              <a:t>En Bogotá, del total de hombres en </a:t>
            </a:r>
            <a:r>
              <a:rPr lang="es-CO" sz="2600" dirty="0" smtClean="0">
                <a:solidFill>
                  <a:prstClr val="black"/>
                </a:solidFill>
                <a:latin typeface="Aparajita" pitchFamily="34" charset="0"/>
                <a:cs typeface="Aparajita" pitchFamily="34" charset="0"/>
              </a:rPr>
              <a:t>2014 (</a:t>
            </a:r>
            <a:r>
              <a:rPr lang="es-CO" sz="2600" dirty="0">
                <a:solidFill>
                  <a:prstClr val="black"/>
                </a:solidFill>
                <a:latin typeface="Aparajita" pitchFamily="34" charset="0"/>
                <a:cs typeface="Aparajita" pitchFamily="34" charset="0"/>
              </a:rPr>
              <a:t>3.764.994), la población masculina entre</a:t>
            </a:r>
          </a:p>
          <a:p>
            <a:r>
              <a:rPr lang="es-CO" sz="2600" dirty="0">
                <a:solidFill>
                  <a:prstClr val="black"/>
                </a:solidFill>
                <a:latin typeface="Aparajita" pitchFamily="34" charset="0"/>
                <a:cs typeface="Aparajita" pitchFamily="34" charset="0"/>
              </a:rPr>
              <a:t>0 y 19 años (238.017) es mayor </a:t>
            </a:r>
            <a:r>
              <a:rPr lang="es-CO" sz="2600" dirty="0" smtClean="0">
                <a:solidFill>
                  <a:prstClr val="black"/>
                </a:solidFill>
                <a:latin typeface="Aparajita" pitchFamily="34" charset="0"/>
                <a:cs typeface="Aparajita" pitchFamily="34" charset="0"/>
              </a:rPr>
              <a:t>que la </a:t>
            </a:r>
            <a:r>
              <a:rPr lang="es-CO" sz="2600" dirty="0">
                <a:solidFill>
                  <a:prstClr val="black"/>
                </a:solidFill>
                <a:latin typeface="Aparajita" pitchFamily="34" charset="0"/>
                <a:cs typeface="Aparajita" pitchFamily="34" charset="0"/>
              </a:rPr>
              <a:t>femenina (229.372 –Total de </a:t>
            </a:r>
            <a:r>
              <a:rPr lang="es-CO" sz="2600" dirty="0" smtClean="0">
                <a:solidFill>
                  <a:prstClr val="black"/>
                </a:solidFill>
                <a:latin typeface="Aparajita" pitchFamily="34" charset="0"/>
                <a:cs typeface="Aparajita" pitchFamily="34" charset="0"/>
              </a:rPr>
              <a:t>mujeres 4.027.358</a:t>
            </a:r>
            <a:r>
              <a:rPr lang="es-CO" sz="2600" dirty="0">
                <a:solidFill>
                  <a:prstClr val="black"/>
                </a:solidFill>
                <a:latin typeface="Aparajita" pitchFamily="34" charset="0"/>
                <a:cs typeface="Aparajita" pitchFamily="34" charset="0"/>
              </a:rPr>
              <a:t>–). </a:t>
            </a:r>
            <a:endParaRPr lang="es-CO" sz="2600" dirty="0" smtClean="0">
              <a:solidFill>
                <a:prstClr val="black"/>
              </a:solidFill>
              <a:latin typeface="Aparajita" pitchFamily="34" charset="0"/>
              <a:cs typeface="Aparajita" pitchFamily="34" charset="0"/>
            </a:endParaRPr>
          </a:p>
          <a:p>
            <a:endParaRPr lang="es-CO" sz="2600" dirty="0" smtClean="0">
              <a:solidFill>
                <a:prstClr val="black"/>
              </a:solidFill>
              <a:latin typeface="Aparajita" pitchFamily="34" charset="0"/>
              <a:cs typeface="Aparajita" pitchFamily="34" charset="0"/>
            </a:endParaRPr>
          </a:p>
          <a:p>
            <a:r>
              <a:rPr lang="es-CO" sz="2600" dirty="0" smtClean="0">
                <a:solidFill>
                  <a:prstClr val="black"/>
                </a:solidFill>
                <a:latin typeface="Aparajita" pitchFamily="34" charset="0"/>
                <a:cs typeface="Aparajita" pitchFamily="34" charset="0"/>
              </a:rPr>
              <a:t>De </a:t>
            </a:r>
            <a:r>
              <a:rPr lang="es-CO" sz="2600" dirty="0">
                <a:solidFill>
                  <a:prstClr val="black"/>
                </a:solidFill>
                <a:latin typeface="Aparajita" pitchFamily="34" charset="0"/>
                <a:cs typeface="Aparajita" pitchFamily="34" charset="0"/>
              </a:rPr>
              <a:t>los 20 años en adelante</a:t>
            </a:r>
          </a:p>
          <a:p>
            <a:r>
              <a:rPr lang="es-CO" sz="2600" dirty="0">
                <a:solidFill>
                  <a:prstClr val="black"/>
                </a:solidFill>
                <a:latin typeface="Aparajita" pitchFamily="34" charset="0"/>
                <a:cs typeface="Aparajita" pitchFamily="34" charset="0"/>
              </a:rPr>
              <a:t>se incrementa la población </a:t>
            </a:r>
            <a:r>
              <a:rPr lang="es-CO" sz="2600" dirty="0" smtClean="0">
                <a:solidFill>
                  <a:prstClr val="black"/>
                </a:solidFill>
                <a:latin typeface="Aparajita" pitchFamily="34" charset="0"/>
                <a:cs typeface="Aparajita" pitchFamily="34" charset="0"/>
              </a:rPr>
              <a:t>femenina con </a:t>
            </a:r>
            <a:r>
              <a:rPr lang="es-CO" sz="2600" dirty="0">
                <a:solidFill>
                  <a:prstClr val="black"/>
                </a:solidFill>
                <a:latin typeface="Aparajita" pitchFamily="34" charset="0"/>
                <a:cs typeface="Aparajita" pitchFamily="34" charset="0"/>
              </a:rPr>
              <a:t>relación a la masculina. Esto sucede</a:t>
            </a:r>
          </a:p>
          <a:p>
            <a:r>
              <a:rPr lang="es-CO" sz="2600" dirty="0">
                <a:solidFill>
                  <a:prstClr val="black"/>
                </a:solidFill>
                <a:latin typeface="Aparajita" pitchFamily="34" charset="0"/>
                <a:cs typeface="Aparajita" pitchFamily="34" charset="0"/>
              </a:rPr>
              <a:t>de la misma manera en los </a:t>
            </a:r>
            <a:r>
              <a:rPr lang="es-CO" sz="2600" dirty="0" smtClean="0">
                <a:solidFill>
                  <a:prstClr val="black"/>
                </a:solidFill>
                <a:latin typeface="Aparajita" pitchFamily="34" charset="0"/>
                <a:cs typeface="Aparajita" pitchFamily="34" charset="0"/>
              </a:rPr>
              <a:t>municipios de </a:t>
            </a:r>
            <a:r>
              <a:rPr lang="es-CO" sz="2600" dirty="0">
                <a:solidFill>
                  <a:prstClr val="black"/>
                </a:solidFill>
                <a:latin typeface="Aparajita" pitchFamily="34" charset="0"/>
                <a:cs typeface="Aparajita" pitchFamily="34" charset="0"/>
              </a:rPr>
              <a:t>Cundinamarca.</a:t>
            </a:r>
          </a:p>
        </p:txBody>
      </p:sp>
    </p:spTree>
    <p:extLst>
      <p:ext uri="{BB962C8B-B14F-4D97-AF65-F5344CB8AC3E}">
        <p14:creationId xmlns:p14="http://schemas.microsoft.com/office/powerpoint/2010/main" val="1378028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00400" y="6016336"/>
            <a:ext cx="7180118" cy="338554"/>
          </a:xfrm>
          <a:prstGeom prst="rect">
            <a:avLst/>
          </a:prstGeom>
          <a:noFill/>
        </p:spPr>
        <p:txBody>
          <a:bodyPr wrap="square" rtlCol="0">
            <a:spAutoFit/>
          </a:bodyPr>
          <a:lstStyle/>
          <a:p>
            <a:r>
              <a:rPr lang="es-CO" sz="1600" dirty="0" smtClean="0"/>
              <a:t>Fuente: www.dinero.com</a:t>
            </a:r>
            <a:endParaRPr lang="es-ES" sz="16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41" y="966354"/>
            <a:ext cx="11891913" cy="4769428"/>
          </a:xfrm>
          <a:prstGeom prst="rect">
            <a:avLst/>
          </a:prstGeom>
        </p:spPr>
      </p:pic>
    </p:spTree>
    <p:extLst>
      <p:ext uri="{BB962C8B-B14F-4D97-AF65-F5344CB8AC3E}">
        <p14:creationId xmlns:p14="http://schemas.microsoft.com/office/powerpoint/2010/main" val="1958041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Wisp</Template>
  <TotalTime>315</TotalTime>
  <Words>2015</Words>
  <Application>Microsoft Office PowerPoint</Application>
  <PresentationFormat>Panorámica</PresentationFormat>
  <Paragraphs>170</Paragraphs>
  <Slides>68</Slides>
  <Notes>0</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68</vt:i4>
      </vt:variant>
    </vt:vector>
  </HeadingPairs>
  <TitlesOfParts>
    <vt:vector size="83" baseType="lpstr">
      <vt:lpstr>Aparajita</vt:lpstr>
      <vt:lpstr>Arial</vt:lpstr>
      <vt:lpstr>Calibri</vt:lpstr>
      <vt:lpstr>Calibri Light</vt:lpstr>
      <vt:lpstr>Century Gothic</vt:lpstr>
      <vt:lpstr>DINNextLTPro-Light</vt:lpstr>
      <vt:lpstr>DINNextLTPro-LightItalic</vt:lpstr>
      <vt:lpstr>DINNextLTPro-UltraLightIt</vt:lpstr>
      <vt:lpstr>Georgia</vt:lpstr>
      <vt:lpstr>Times New Roman</vt:lpstr>
      <vt:lpstr>Trebuchet MS</vt:lpstr>
      <vt:lpstr>Wingdings 3</vt:lpstr>
      <vt:lpstr>Espiral</vt:lpstr>
      <vt:lpstr>Transmisión de listas</vt:lpstr>
      <vt:lpstr>1_Tema de Office</vt:lpstr>
      <vt:lpstr>Apuntes para conocer la ciudad y pensar la evangelización</vt:lpstr>
      <vt:lpstr>CONTEXTO SOCIO ECONÓMICO DE LA CIUDAD: DESIGUALDADES SOCIALES</vt:lpstr>
      <vt:lpstr>Panorama de sectores económicos de la ciudad y los municipios </vt:lpstr>
      <vt:lpstr>Presentación de PowerPoint</vt:lpstr>
      <vt:lpstr>POBLACIÓN DE BOGOTÁ</vt:lpstr>
      <vt:lpstr>Comparativo de población de localidades con ciudades colombianas, 2014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Coeficiente de Gini en Bogotá y Colombia</vt:lpstr>
      <vt:lpstr>Presentación de PowerPoint</vt:lpstr>
      <vt:lpstr>Presentación de PowerPoint</vt:lpstr>
      <vt:lpstr>NUTRICIÓN</vt:lpstr>
      <vt:lpstr>Presentación de PowerPoint</vt:lpstr>
      <vt:lpstr>SALUD</vt:lpstr>
      <vt:lpstr>Presentación de PowerPoint</vt:lpstr>
      <vt:lpstr>Vivienda </vt:lpstr>
      <vt:lpstr>Presentación de PowerPoint</vt:lpstr>
      <vt:lpstr>Presentación de PowerPoint</vt:lpstr>
      <vt:lpstr>Educación (privado vs. público) </vt:lpstr>
      <vt:lpstr>Presentación de PowerPoint</vt:lpstr>
      <vt:lpstr>Presentación de PowerPoint</vt:lpstr>
      <vt:lpstr>Presentación de PowerPoint</vt:lpstr>
      <vt:lpstr>Tasa de desempleo comparativo en ciudades colombianas </vt:lpstr>
      <vt:lpstr>Presentación de PowerPoint</vt:lpstr>
      <vt:lpstr>Desplazamiento forzado y violencia en la ciudad </vt:lpstr>
      <vt:lpstr>Presentación de PowerPoint</vt:lpstr>
      <vt:lpstr>Presentación de PowerPoint</vt:lpstr>
      <vt:lpstr>CONTEXTO CULTURAL DE LA CIUDAD: PLURALISMO Y TRANSICIÓN SOCIO CULTURAL Y RELIGIOSA</vt:lpstr>
      <vt:lpstr>Transición sociocultural y religiosa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P25. Suele usted sentirse angustiado/a por alguna de las siguientes razones </vt:lpstr>
      <vt:lpstr>Presentación de PowerPoint</vt:lpstr>
      <vt:lpstr>P25. Suele usted sentirse angustiado/a por alguna de las siguientes razones </vt:lpstr>
      <vt:lpstr>P25. Suele usted sentirse angustiado/a por alguna de las siguientes razones </vt:lpstr>
      <vt:lpstr>Presentación de PowerPoint</vt:lpstr>
      <vt:lpstr>Presentación de PowerPoint</vt:lpstr>
      <vt:lpstr>Transición religiosa</vt:lpstr>
      <vt:lpstr>Cambios en la forma de creer</vt:lpstr>
      <vt:lpstr>Tendencias religiosas postseculares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dc:creator>
  <cp:lastModifiedBy>Aleja</cp:lastModifiedBy>
  <cp:revision>28</cp:revision>
  <dcterms:created xsi:type="dcterms:W3CDTF">2015-09-22T20:02:18Z</dcterms:created>
  <dcterms:modified xsi:type="dcterms:W3CDTF">2015-09-30T19:39:07Z</dcterms:modified>
</cp:coreProperties>
</file>